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257" r:id="rId6"/>
    <p:sldId id="466" r:id="rId7"/>
    <p:sldId id="258" r:id="rId8"/>
    <p:sldId id="259" r:id="rId9"/>
    <p:sldId id="465" r:id="rId10"/>
    <p:sldId id="467" r:id="rId11"/>
    <p:sldId id="265" r:id="rId12"/>
    <p:sldId id="267" r:id="rId13"/>
    <p:sldId id="367" r:id="rId14"/>
    <p:sldId id="269" r:id="rId15"/>
    <p:sldId id="266" r:id="rId16"/>
    <p:sldId id="268" r:id="rId17"/>
    <p:sldId id="285" r:id="rId18"/>
    <p:sldId id="368" r:id="rId19"/>
    <p:sldId id="369" r:id="rId20"/>
    <p:sldId id="370" r:id="rId21"/>
    <p:sldId id="468" r:id="rId22"/>
    <p:sldId id="295" r:id="rId23"/>
    <p:sldId id="271" r:id="rId24"/>
    <p:sldId id="272" r:id="rId25"/>
    <p:sldId id="273" r:id="rId26"/>
    <p:sldId id="274" r:id="rId27"/>
    <p:sldId id="371" r:id="rId28"/>
    <p:sldId id="292" r:id="rId29"/>
    <p:sldId id="469" r:id="rId30"/>
    <p:sldId id="470" r:id="rId31"/>
    <p:sldId id="276" r:id="rId32"/>
    <p:sldId id="277" r:id="rId33"/>
    <p:sldId id="372" r:id="rId34"/>
    <p:sldId id="278" r:id="rId35"/>
    <p:sldId id="281" r:id="rId36"/>
    <p:sldId id="460" r:id="rId37"/>
    <p:sldId id="471" r:id="rId38"/>
    <p:sldId id="291" r:id="rId39"/>
    <p:sldId id="475" r:id="rId40"/>
    <p:sldId id="458" r:id="rId41"/>
    <p:sldId id="459" r:id="rId42"/>
    <p:sldId id="462" r:id="rId43"/>
    <p:sldId id="472" r:id="rId44"/>
    <p:sldId id="298" r:id="rId45"/>
    <p:sldId id="299" r:id="rId46"/>
    <p:sldId id="364" r:id="rId47"/>
    <p:sldId id="476" r:id="rId48"/>
    <p:sldId id="300" r:id="rId49"/>
    <p:sldId id="365" r:id="rId50"/>
    <p:sldId id="301" r:id="rId51"/>
    <p:sldId id="473" r:id="rId52"/>
    <p:sldId id="305" r:id="rId53"/>
    <p:sldId id="306" r:id="rId54"/>
    <p:sldId id="307" r:id="rId55"/>
    <p:sldId id="308" r:id="rId56"/>
    <p:sldId id="309" r:id="rId57"/>
    <p:sldId id="313" r:id="rId58"/>
    <p:sldId id="354" r:id="rId59"/>
    <p:sldId id="463" r:id="rId60"/>
    <p:sldId id="464" r:id="rId61"/>
    <p:sldId id="361" r:id="rId62"/>
    <p:sldId id="47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1070E4-B116-422D-9B92-4E4C44C484D8}">
          <p14:sldIdLst>
            <p14:sldId id="256"/>
            <p14:sldId id="257"/>
            <p14:sldId id="466"/>
            <p14:sldId id="258"/>
            <p14:sldId id="259"/>
            <p14:sldId id="465"/>
            <p14:sldId id="467"/>
            <p14:sldId id="265"/>
            <p14:sldId id="267"/>
            <p14:sldId id="367"/>
            <p14:sldId id="269"/>
            <p14:sldId id="266"/>
            <p14:sldId id="268"/>
            <p14:sldId id="285"/>
            <p14:sldId id="368"/>
            <p14:sldId id="369"/>
            <p14:sldId id="370"/>
            <p14:sldId id="468"/>
            <p14:sldId id="295"/>
            <p14:sldId id="271"/>
            <p14:sldId id="272"/>
            <p14:sldId id="273"/>
            <p14:sldId id="274"/>
            <p14:sldId id="371"/>
            <p14:sldId id="292"/>
            <p14:sldId id="469"/>
            <p14:sldId id="470"/>
            <p14:sldId id="276"/>
            <p14:sldId id="277"/>
            <p14:sldId id="372"/>
            <p14:sldId id="278"/>
            <p14:sldId id="281"/>
            <p14:sldId id="460"/>
            <p14:sldId id="471"/>
            <p14:sldId id="291"/>
            <p14:sldId id="475"/>
            <p14:sldId id="458"/>
            <p14:sldId id="459"/>
            <p14:sldId id="462"/>
            <p14:sldId id="472"/>
            <p14:sldId id="298"/>
            <p14:sldId id="299"/>
            <p14:sldId id="364"/>
            <p14:sldId id="476"/>
            <p14:sldId id="300"/>
            <p14:sldId id="365"/>
            <p14:sldId id="301"/>
            <p14:sldId id="473"/>
            <p14:sldId id="305"/>
            <p14:sldId id="306"/>
            <p14:sldId id="307"/>
            <p14:sldId id="308"/>
            <p14:sldId id="309"/>
            <p14:sldId id="313"/>
            <p14:sldId id="354"/>
            <p14:sldId id="463"/>
            <p14:sldId id="464"/>
            <p14:sldId id="361"/>
            <p14:sldId id="4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0A8534-3438-B316-4687-8877D172A0C6}" name="Rebecca Herman" initials="RH" userId="S::RHerman@pathfinder.org::8f84a081-26c4-4568-9e08-ce885c515876" providerId="AD"/>
  <p188:author id="{9006F853-30DF-0F35-FD9F-FBDD3DF18E5A}" name="Rebecca Herman" initials="RH" userId="Rebecca Herman" providerId="None"/>
  <p188:author id="{57E16B79-E954-3C50-5A04-AC63F0D6130F}" name="Maren Vespia" initials="MV" userId="37e8f4487b266847" providerId="Windows Live"/>
  <p188:author id="{77F7B3A2-E29F-F171-202C-13B470BC14A8}" name="Sharmin Sultana" initials="SS" userId="S::sharmin.sultana@shukhijibon.org::54866688-d536-439d-9508-09993e350234" providerId="AD"/>
  <p188:author id="{65A73DD0-3EC3-23E6-D67D-A21777A80E57}" name="Shamima Parveen" initials="SP" userId="S::sparveen@shukhijibon.org::adc6f951-4426-4162-8a9f-90f6ef45f55c" providerId="AD"/>
  <p188:author id="{1ADB48DC-776E-FBD0-4027-FD3F293CA400}" name="Rebecca Herman" initials="RH" userId="S::rherman@pathfinder.org::8f84a081-26c4-4568-9e08-ce885c515876" providerId="AD"/>
  <p188:author id="{FF6DB9F3-7D15-BECD-DBCF-765AFE9A2A2B}" name="Maren Vespia" initials="MV" userId="S::maren.vespia@pathfinder.org::e3afab1c-48e1-4a1f-a94c-fb9bc6a58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77C"/>
    <a:srgbClr val="E16620"/>
    <a:srgbClr val="007396"/>
    <a:srgbClr val="34A798"/>
    <a:srgbClr val="224494"/>
    <a:srgbClr val="F29D37"/>
    <a:srgbClr val="6A9133"/>
    <a:srgbClr val="B4AFA0"/>
    <a:srgbClr val="008264"/>
    <a:srgbClr val="DD9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A8E7A-7864-4BA8-BE34-DFBFF7CB2772}" v="11" dt="2023-07-01T19:35:06.287"/>
    <p1510:client id="{F9B23CE7-DDBA-9843-A1EC-6B7054229F9A}" v="5" dt="2023-06-07T05:30:47.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73" d="100"/>
          <a:sy n="73" d="100"/>
        </p:scale>
        <p:origin x="1408"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n Vespia" userId="S::maren.vespia@pathfinder.org::e3afab1c-48e1-4a1f-a94c-fb9bc6a58e5c" providerId="AD" clId="Web-{BBD1BEBE-F341-849B-ECBD-0D2F77292443}"/>
    <pc:docChg chg="modSld">
      <pc:chgData name="Maren Vespia" userId="S::maren.vespia@pathfinder.org::e3afab1c-48e1-4a1f-a94c-fb9bc6a58e5c" providerId="AD" clId="Web-{BBD1BEBE-F341-849B-ECBD-0D2F77292443}" dt="2023-02-08T14:49:05.187" v="10" actId="20577"/>
      <pc:docMkLst>
        <pc:docMk/>
      </pc:docMkLst>
      <pc:sldChg chg="addSp modSp">
        <pc:chgData name="Maren Vespia" userId="S::maren.vespia@pathfinder.org::e3afab1c-48e1-4a1f-a94c-fb9bc6a58e5c" providerId="AD" clId="Web-{BBD1BEBE-F341-849B-ECBD-0D2F77292443}" dt="2023-02-08T14:49:05.187" v="10" actId="20577"/>
        <pc:sldMkLst>
          <pc:docMk/>
          <pc:sldMk cId="1663798191" sldId="367"/>
        </pc:sldMkLst>
        <pc:spChg chg="add mod">
          <ac:chgData name="Maren Vespia" userId="S::maren.vespia@pathfinder.org::e3afab1c-48e1-4a1f-a94c-fb9bc6a58e5c" providerId="AD" clId="Web-{BBD1BEBE-F341-849B-ECBD-0D2F77292443}" dt="2023-02-08T14:49:05.187" v="10" actId="20577"/>
          <ac:spMkLst>
            <pc:docMk/>
            <pc:sldMk cId="1663798191" sldId="367"/>
            <ac:spMk id="6" creationId="{FCDE547F-9396-4657-2F63-1E1D9830B174}"/>
          </ac:spMkLst>
        </pc:spChg>
      </pc:sldChg>
      <pc:sldChg chg="delCm">
        <pc:chgData name="Maren Vespia" userId="S::maren.vespia@pathfinder.org::e3afab1c-48e1-4a1f-a94c-fb9bc6a58e5c" providerId="AD" clId="Web-{BBD1BEBE-F341-849B-ECBD-0D2F77292443}" dt="2023-02-08T14:48:05.295" v="0"/>
        <pc:sldMkLst>
          <pc:docMk/>
          <pc:sldMk cId="1705704233" sldId="467"/>
        </pc:sldMkLst>
        <pc:extLst>
          <p:ext xmlns:p="http://schemas.openxmlformats.org/presentationml/2006/main" uri="{D6D511B9-2390-475A-947B-AFAB55BFBCF1}">
            <pc226:cmChg xmlns:pc226="http://schemas.microsoft.com/office/powerpoint/2022/06/main/command" chg="del">
              <pc226:chgData name="Maren Vespia" userId="S::maren.vespia@pathfinder.org::e3afab1c-48e1-4a1f-a94c-fb9bc6a58e5c" providerId="AD" clId="Web-{BBD1BEBE-F341-849B-ECBD-0D2F77292443}" dt="2023-02-08T14:48:05.295" v="0"/>
              <pc2:cmMkLst xmlns:pc2="http://schemas.microsoft.com/office/powerpoint/2019/9/main/command">
                <pc:docMk/>
                <pc:sldMk cId="1705704233" sldId="467"/>
                <pc2:cmMk id="{95F67990-9BE3-B541-AAA6-247712B86029}"/>
              </pc2:cmMkLst>
            </pc226:cmChg>
          </p:ext>
        </pc:extLst>
      </pc:sldChg>
    </pc:docChg>
  </pc:docChgLst>
  <pc:docChgLst>
    <pc:chgData name="Maren Vespia" userId="e3afab1c-48e1-4a1f-a94c-fb9bc6a58e5c" providerId="ADAL" clId="{F9B23CE7-DDBA-9843-A1EC-6B7054229F9A}"/>
    <pc:docChg chg="undo custSel modSld">
      <pc:chgData name="Maren Vespia" userId="e3afab1c-48e1-4a1f-a94c-fb9bc6a58e5c" providerId="ADAL" clId="{F9B23CE7-DDBA-9843-A1EC-6B7054229F9A}" dt="2023-06-07T05:30:47.527" v="24" actId="167"/>
      <pc:docMkLst>
        <pc:docMk/>
      </pc:docMkLst>
      <pc:sldChg chg="modSp mod">
        <pc:chgData name="Maren Vespia" userId="e3afab1c-48e1-4a1f-a94c-fb9bc6a58e5c" providerId="ADAL" clId="{F9B23CE7-DDBA-9843-A1EC-6B7054229F9A}" dt="2023-06-07T05:30:15.260" v="21" actId="18131"/>
        <pc:sldMkLst>
          <pc:docMk/>
          <pc:sldMk cId="2702347804" sldId="256"/>
        </pc:sldMkLst>
        <pc:picChg chg="mod modCrop">
          <ac:chgData name="Maren Vespia" userId="e3afab1c-48e1-4a1f-a94c-fb9bc6a58e5c" providerId="ADAL" clId="{F9B23CE7-DDBA-9843-A1EC-6B7054229F9A}" dt="2023-06-07T05:30:15.260" v="21" actId="18131"/>
          <ac:picMkLst>
            <pc:docMk/>
            <pc:sldMk cId="2702347804" sldId="256"/>
            <ac:picMk id="4" creationId="{FB4ECAEA-14D3-DE37-53E2-79B3D64CD75E}"/>
          </ac:picMkLst>
        </pc:picChg>
      </pc:sldChg>
      <pc:sldChg chg="addSp delSp modSp mod">
        <pc:chgData name="Maren Vespia" userId="e3afab1c-48e1-4a1f-a94c-fb9bc6a58e5c" providerId="ADAL" clId="{F9B23CE7-DDBA-9843-A1EC-6B7054229F9A}" dt="2023-06-07T05:30:47.527" v="24" actId="167"/>
        <pc:sldMkLst>
          <pc:docMk/>
          <pc:sldMk cId="2383631601" sldId="474"/>
        </pc:sldMkLst>
        <pc:picChg chg="del">
          <ac:chgData name="Maren Vespia" userId="e3afab1c-48e1-4a1f-a94c-fb9bc6a58e5c" providerId="ADAL" clId="{F9B23CE7-DDBA-9843-A1EC-6B7054229F9A}" dt="2023-06-07T05:30:39.652" v="22" actId="478"/>
          <ac:picMkLst>
            <pc:docMk/>
            <pc:sldMk cId="2383631601" sldId="474"/>
            <ac:picMk id="4" creationId="{FB4ECAEA-14D3-DE37-53E2-79B3D64CD75E}"/>
          </ac:picMkLst>
        </pc:picChg>
        <pc:picChg chg="add mod">
          <ac:chgData name="Maren Vespia" userId="e3afab1c-48e1-4a1f-a94c-fb9bc6a58e5c" providerId="ADAL" clId="{F9B23CE7-DDBA-9843-A1EC-6B7054229F9A}" dt="2023-06-07T05:30:47.527" v="24" actId="167"/>
          <ac:picMkLst>
            <pc:docMk/>
            <pc:sldMk cId="2383631601" sldId="474"/>
            <ac:picMk id="6" creationId="{95F53526-C645-2717-9BF8-ADE912E4BBBA}"/>
          </ac:picMkLst>
        </pc:picChg>
      </pc:sldChg>
    </pc:docChg>
  </pc:docChgLst>
  <pc:docChgLst>
    <pc:chgData name="Rebecca Herman" userId="8f84a081-26c4-4568-9e08-ce885c515876" providerId="ADAL" clId="{CEBF5FB5-D985-4DE3-987E-3D738144D091}"/>
    <pc:docChg chg="custSel modSld">
      <pc:chgData name="Rebecca Herman" userId="8f84a081-26c4-4568-9e08-ce885c515876" providerId="ADAL" clId="{CEBF5FB5-D985-4DE3-987E-3D738144D091}" dt="2023-02-08T13:35:01.582" v="296"/>
      <pc:docMkLst>
        <pc:docMk/>
      </pc:docMkLst>
      <pc:sldChg chg="delCm">
        <pc:chgData name="Rebecca Herman" userId="8f84a081-26c4-4568-9e08-ce885c515876" providerId="ADAL" clId="{CEBF5FB5-D985-4DE3-987E-3D738144D091}" dt="2023-02-08T13:10:42.756" v="1"/>
        <pc:sldMkLst>
          <pc:docMk/>
          <pc:sldMk cId="737843974" sldId="259"/>
        </pc:sldMkLst>
      </pc:sldChg>
      <pc:sldChg chg="delCm">
        <pc:chgData name="Rebecca Herman" userId="8f84a081-26c4-4568-9e08-ce885c515876" providerId="ADAL" clId="{CEBF5FB5-D985-4DE3-987E-3D738144D091}" dt="2023-02-08T13:10:56.154" v="2"/>
        <pc:sldMkLst>
          <pc:docMk/>
          <pc:sldMk cId="1451079629" sldId="267"/>
        </pc:sldMkLst>
      </pc:sldChg>
      <pc:sldChg chg="delCm">
        <pc:chgData name="Rebecca Herman" userId="8f84a081-26c4-4568-9e08-ce885c515876" providerId="ADAL" clId="{CEBF5FB5-D985-4DE3-987E-3D738144D091}" dt="2023-02-08T13:34:03.665" v="290"/>
        <pc:sldMkLst>
          <pc:docMk/>
          <pc:sldMk cId="459157448" sldId="272"/>
        </pc:sldMkLst>
      </pc:sldChg>
      <pc:sldChg chg="modSp mod delCm modCm">
        <pc:chgData name="Rebecca Herman" userId="8f84a081-26c4-4568-9e08-ce885c515876" providerId="ADAL" clId="{CEBF5FB5-D985-4DE3-987E-3D738144D091}" dt="2023-02-08T13:34:55.705" v="295"/>
        <pc:sldMkLst>
          <pc:docMk/>
          <pc:sldMk cId="328524545" sldId="307"/>
        </pc:sldMkLst>
        <pc:spChg chg="mod">
          <ac:chgData name="Rebecca Herman" userId="8f84a081-26c4-4568-9e08-ce885c515876" providerId="ADAL" clId="{CEBF5FB5-D985-4DE3-987E-3D738144D091}" dt="2023-02-08T13:34:52.230" v="294" actId="20577"/>
          <ac:spMkLst>
            <pc:docMk/>
            <pc:sldMk cId="328524545" sldId="307"/>
            <ac:spMk id="10" creationId="{3B556C87-2F05-43E1-AE02-F1E29F828DCD}"/>
          </ac:spMkLst>
        </pc:spChg>
      </pc:sldChg>
      <pc:sldChg chg="delCm">
        <pc:chgData name="Rebecca Herman" userId="8f84a081-26c4-4568-9e08-ce885c515876" providerId="ADAL" clId="{CEBF5FB5-D985-4DE3-987E-3D738144D091}" dt="2023-02-08T13:35:01.582" v="296"/>
        <pc:sldMkLst>
          <pc:docMk/>
          <pc:sldMk cId="2617035800" sldId="354"/>
        </pc:sldMkLst>
      </pc:sldChg>
      <pc:sldChg chg="modSp mod modCm">
        <pc:chgData name="Rebecca Herman" userId="8f84a081-26c4-4568-9e08-ce885c515876" providerId="ADAL" clId="{CEBF5FB5-D985-4DE3-987E-3D738144D091}" dt="2023-02-08T13:33:33.385" v="287"/>
        <pc:sldMkLst>
          <pc:docMk/>
          <pc:sldMk cId="1663798191" sldId="367"/>
        </pc:sldMkLst>
        <pc:spChg chg="mod">
          <ac:chgData name="Rebecca Herman" userId="8f84a081-26c4-4568-9e08-ce885c515876" providerId="ADAL" clId="{CEBF5FB5-D985-4DE3-987E-3D738144D091}" dt="2023-02-08T13:31:20.423" v="286" actId="108"/>
          <ac:spMkLst>
            <pc:docMk/>
            <pc:sldMk cId="1663798191" sldId="367"/>
            <ac:spMk id="3" creationId="{0D50D59A-ED0B-4A3F-B51B-C8791088B5C0}"/>
          </ac:spMkLst>
        </pc:spChg>
      </pc:sldChg>
      <pc:sldChg chg="delCm">
        <pc:chgData name="Rebecca Herman" userId="8f84a081-26c4-4568-9e08-ce885c515876" providerId="ADAL" clId="{CEBF5FB5-D985-4DE3-987E-3D738144D091}" dt="2023-02-08T13:33:51.855" v="289"/>
        <pc:sldMkLst>
          <pc:docMk/>
          <pc:sldMk cId="2041785171" sldId="370"/>
        </pc:sldMkLst>
      </pc:sldChg>
      <pc:sldChg chg="delCm">
        <pc:chgData name="Rebecca Herman" userId="8f84a081-26c4-4568-9e08-ce885c515876" providerId="ADAL" clId="{CEBF5FB5-D985-4DE3-987E-3D738144D091}" dt="2023-02-08T13:34:19.507" v="292"/>
        <pc:sldMkLst>
          <pc:docMk/>
          <pc:sldMk cId="3869511773" sldId="372"/>
        </pc:sldMkLst>
      </pc:sldChg>
      <pc:sldChg chg="delCm">
        <pc:chgData name="Rebecca Herman" userId="8f84a081-26c4-4568-9e08-ce885c515876" providerId="ADAL" clId="{CEBF5FB5-D985-4DE3-987E-3D738144D091}" dt="2023-02-08T13:34:26.627" v="293"/>
        <pc:sldMkLst>
          <pc:docMk/>
          <pc:sldMk cId="244329427" sldId="460"/>
        </pc:sldMkLst>
      </pc:sldChg>
    </pc:docChg>
  </pc:docChgLst>
  <pc:docChgLst>
    <pc:chgData name="Maren Vespia" userId="S::maren.vespia@pathfinder.org::e3afab1c-48e1-4a1f-a94c-fb9bc6a58e5c" providerId="AD" clId="Web-{986A8E7A-7864-4BA8-BE34-DFBFF7CB2772}"/>
    <pc:docChg chg="modSld">
      <pc:chgData name="Maren Vespia" userId="S::maren.vespia@pathfinder.org::e3afab1c-48e1-4a1f-a94c-fb9bc6a58e5c" providerId="AD" clId="Web-{986A8E7A-7864-4BA8-BE34-DFBFF7CB2772}" dt="2023-07-01T19:35:02.428" v="1"/>
      <pc:docMkLst>
        <pc:docMk/>
      </pc:docMkLst>
      <pc:sldChg chg="addSp delSp">
        <pc:chgData name="Maren Vespia" userId="S::maren.vespia@pathfinder.org::e3afab1c-48e1-4a1f-a94c-fb9bc6a58e5c" providerId="AD" clId="Web-{986A8E7A-7864-4BA8-BE34-DFBFF7CB2772}" dt="2023-07-01T19:35:02.428" v="1"/>
        <pc:sldMkLst>
          <pc:docMk/>
          <pc:sldMk cId="2702347804" sldId="256"/>
        </pc:sldMkLst>
        <pc:spChg chg="add del">
          <ac:chgData name="Maren Vespia" userId="S::maren.vespia@pathfinder.org::e3afab1c-48e1-4a1f-a94c-fb9bc6a58e5c" providerId="AD" clId="Web-{986A8E7A-7864-4BA8-BE34-DFBFF7CB2772}" dt="2023-07-01T19:35:02.428" v="1"/>
          <ac:spMkLst>
            <pc:docMk/>
            <pc:sldMk cId="2702347804" sldId="256"/>
            <ac:spMk id="5" creationId="{8344244B-D5C3-0CAA-E8D2-CBD2230C845D}"/>
          </ac:spMkLst>
        </pc:spChg>
      </pc:sldChg>
    </pc:docChg>
  </pc:docChgLst>
  <pc:docChgLst>
    <pc:chgData name="Maren Vespia" userId="e3afab1c-48e1-4a1f-a94c-fb9bc6a58e5c" providerId="ADAL" clId="{935E45F6-D900-9C47-AA29-D66ADC5F705D}"/>
    <pc:docChg chg="undo custSel modSld">
      <pc:chgData name="Maren Vespia" userId="e3afab1c-48e1-4a1f-a94c-fb9bc6a58e5c" providerId="ADAL" clId="{935E45F6-D900-9C47-AA29-D66ADC5F705D}" dt="2023-02-08T15:07:06.563" v="24"/>
      <pc:docMkLst>
        <pc:docMk/>
      </pc:docMkLst>
      <pc:sldChg chg="modSp mod modNotesTx">
        <pc:chgData name="Maren Vespia" userId="e3afab1c-48e1-4a1f-a94c-fb9bc6a58e5c" providerId="ADAL" clId="{935E45F6-D900-9C47-AA29-D66ADC5F705D}" dt="2023-02-08T15:03:50.556" v="7" actId="20577"/>
        <pc:sldMkLst>
          <pc:docMk/>
          <pc:sldMk cId="1451079629" sldId="267"/>
        </pc:sldMkLst>
        <pc:spChg chg="mod">
          <ac:chgData name="Maren Vespia" userId="e3afab1c-48e1-4a1f-a94c-fb9bc6a58e5c" providerId="ADAL" clId="{935E45F6-D900-9C47-AA29-D66ADC5F705D}" dt="2023-02-08T15:03:08.310" v="5" actId="255"/>
          <ac:spMkLst>
            <pc:docMk/>
            <pc:sldMk cId="1451079629" sldId="267"/>
            <ac:spMk id="17" creationId="{2F6A3BFF-7362-AC74-336B-574EE843305D}"/>
          </ac:spMkLst>
        </pc:spChg>
      </pc:sldChg>
      <pc:sldChg chg="modNotesTx">
        <pc:chgData name="Maren Vespia" userId="e3afab1c-48e1-4a1f-a94c-fb9bc6a58e5c" providerId="ADAL" clId="{935E45F6-D900-9C47-AA29-D66ADC5F705D}" dt="2023-02-08T15:04:46.853" v="10" actId="20577"/>
        <pc:sldMkLst>
          <pc:docMk/>
          <pc:sldMk cId="3456464942" sldId="269"/>
        </pc:sldMkLst>
      </pc:sldChg>
      <pc:sldChg chg="delCm">
        <pc:chgData name="Maren Vespia" userId="e3afab1c-48e1-4a1f-a94c-fb9bc6a58e5c" providerId="ADAL" clId="{935E45F6-D900-9C47-AA29-D66ADC5F705D}" dt="2023-02-08T15:05:27.298" v="18"/>
        <pc:sldMkLst>
          <pc:docMk/>
          <pc:sldMk cId="2263604242" sldId="271"/>
        </pc:sldMkLst>
        <pc:extLst>
          <p:ext xmlns:p="http://schemas.openxmlformats.org/presentationml/2006/main" uri="{D6D511B9-2390-475A-947B-AFAB55BFBCF1}">
            <pc226:cmChg xmlns:pc226="http://schemas.microsoft.com/office/powerpoint/2022/06/main/command" chg="del">
              <pc226:chgData name="Maren Vespia" userId="e3afab1c-48e1-4a1f-a94c-fb9bc6a58e5c" providerId="ADAL" clId="{935E45F6-D900-9C47-AA29-D66ADC5F705D}" dt="2023-02-08T15:05:27.298" v="18"/>
              <pc2:cmMkLst xmlns:pc2="http://schemas.microsoft.com/office/powerpoint/2019/9/main/command">
                <pc:docMk/>
                <pc:sldMk cId="2263604242" sldId="271"/>
                <pc2:cmMk id="{E0047890-2A06-A441-9828-0888DB098009}"/>
              </pc2:cmMkLst>
            </pc226:cmChg>
          </p:ext>
        </pc:extLst>
      </pc:sldChg>
      <pc:sldChg chg="delCm">
        <pc:chgData name="Maren Vespia" userId="e3afab1c-48e1-4a1f-a94c-fb9bc6a58e5c" providerId="ADAL" clId="{935E45F6-D900-9C47-AA29-D66ADC5F705D}" dt="2023-02-08T15:05:31.447" v="19"/>
        <pc:sldMkLst>
          <pc:docMk/>
          <pc:sldMk cId="459157448" sldId="272"/>
        </pc:sldMkLst>
        <pc:extLst>
          <p:ext xmlns:p="http://schemas.openxmlformats.org/presentationml/2006/main" uri="{D6D511B9-2390-475A-947B-AFAB55BFBCF1}">
            <pc226:cmChg xmlns:pc226="http://schemas.microsoft.com/office/powerpoint/2022/06/main/command" chg="del">
              <pc226:chgData name="Maren Vespia" userId="e3afab1c-48e1-4a1f-a94c-fb9bc6a58e5c" providerId="ADAL" clId="{935E45F6-D900-9C47-AA29-D66ADC5F705D}" dt="2023-02-08T15:05:31.447" v="19"/>
              <pc2:cmMkLst xmlns:pc2="http://schemas.microsoft.com/office/powerpoint/2019/9/main/command">
                <pc:docMk/>
                <pc:sldMk cId="459157448" sldId="272"/>
                <pc2:cmMk id="{9F2524A7-7F3C-B241-953F-4DFDB43571BF}"/>
              </pc2:cmMkLst>
            </pc226:cmChg>
          </p:ext>
        </pc:extLst>
      </pc:sldChg>
      <pc:sldChg chg="delCm">
        <pc:chgData name="Maren Vespia" userId="e3afab1c-48e1-4a1f-a94c-fb9bc6a58e5c" providerId="ADAL" clId="{935E45F6-D900-9C47-AA29-D66ADC5F705D}" dt="2023-02-08T15:05:34.899" v="20"/>
        <pc:sldMkLst>
          <pc:docMk/>
          <pc:sldMk cId="1909717911" sldId="273"/>
        </pc:sldMkLst>
        <pc:extLst>
          <p:ext xmlns:p="http://schemas.openxmlformats.org/presentationml/2006/main" uri="{D6D511B9-2390-475A-947B-AFAB55BFBCF1}">
            <pc226:cmChg xmlns:pc226="http://schemas.microsoft.com/office/powerpoint/2022/06/main/command" chg="del">
              <pc226:chgData name="Maren Vespia" userId="e3afab1c-48e1-4a1f-a94c-fb9bc6a58e5c" providerId="ADAL" clId="{935E45F6-D900-9C47-AA29-D66ADC5F705D}" dt="2023-02-08T15:05:34.899" v="20"/>
              <pc2:cmMkLst xmlns:pc2="http://schemas.microsoft.com/office/powerpoint/2019/9/main/command">
                <pc:docMk/>
                <pc:sldMk cId="1909717911" sldId="273"/>
                <pc2:cmMk id="{A5EC3BC5-23AA-1E43-9B99-47B548074FE8}"/>
              </pc2:cmMkLst>
            </pc226:cmChg>
          </p:ext>
        </pc:extLst>
      </pc:sldChg>
      <pc:sldChg chg="modNotesTx">
        <pc:chgData name="Maren Vespia" userId="e3afab1c-48e1-4a1f-a94c-fb9bc6a58e5c" providerId="ADAL" clId="{935E45F6-D900-9C47-AA29-D66ADC5F705D}" dt="2023-02-08T15:04:56.352" v="12" actId="20577"/>
        <pc:sldMkLst>
          <pc:docMk/>
          <pc:sldMk cId="3605571342" sldId="285"/>
        </pc:sldMkLst>
      </pc:sldChg>
      <pc:sldChg chg="modSp mod">
        <pc:chgData name="Maren Vespia" userId="e3afab1c-48e1-4a1f-a94c-fb9bc6a58e5c" providerId="ADAL" clId="{935E45F6-D900-9C47-AA29-D66ADC5F705D}" dt="2023-02-08T15:03:29.417" v="6" actId="114"/>
        <pc:sldMkLst>
          <pc:docMk/>
          <pc:sldMk cId="32297352" sldId="298"/>
        </pc:sldMkLst>
        <pc:spChg chg="mod">
          <ac:chgData name="Maren Vespia" userId="e3afab1c-48e1-4a1f-a94c-fb9bc6a58e5c" providerId="ADAL" clId="{935E45F6-D900-9C47-AA29-D66ADC5F705D}" dt="2023-02-08T15:03:29.417" v="6" actId="114"/>
          <ac:spMkLst>
            <pc:docMk/>
            <pc:sldMk cId="32297352" sldId="298"/>
            <ac:spMk id="12" creationId="{3491DF26-538B-9A3E-DB2E-3165FB1FC141}"/>
          </ac:spMkLst>
        </pc:spChg>
      </pc:sldChg>
      <pc:sldChg chg="modSp mod delCm">
        <pc:chgData name="Maren Vespia" userId="e3afab1c-48e1-4a1f-a94c-fb9bc6a58e5c" providerId="ADAL" clId="{935E45F6-D900-9C47-AA29-D66ADC5F705D}" dt="2023-02-08T15:06:27.842" v="23" actId="313"/>
        <pc:sldMkLst>
          <pc:docMk/>
          <pc:sldMk cId="2925864992" sldId="300"/>
        </pc:sldMkLst>
        <pc:spChg chg="mod">
          <ac:chgData name="Maren Vespia" userId="e3afab1c-48e1-4a1f-a94c-fb9bc6a58e5c" providerId="ADAL" clId="{935E45F6-D900-9C47-AA29-D66ADC5F705D}" dt="2023-02-08T15:06:27.842" v="23" actId="313"/>
          <ac:spMkLst>
            <pc:docMk/>
            <pc:sldMk cId="2925864992" sldId="300"/>
            <ac:spMk id="11" creationId="{1AE8F8AC-F7B9-D6CE-66B7-38D5A2362D87}"/>
          </ac:spMkLst>
        </pc:spChg>
        <pc:extLst>
          <p:ext xmlns:p="http://schemas.openxmlformats.org/presentationml/2006/main" uri="{D6D511B9-2390-475A-947B-AFAB55BFBCF1}">
            <pc226:cmChg xmlns:pc226="http://schemas.microsoft.com/office/powerpoint/2022/06/main/command" chg="del">
              <pc226:chgData name="Maren Vespia" userId="e3afab1c-48e1-4a1f-a94c-fb9bc6a58e5c" providerId="ADAL" clId="{935E45F6-D900-9C47-AA29-D66ADC5F705D}" dt="2023-02-08T15:06:19.647" v="22"/>
              <pc2:cmMkLst xmlns:pc2="http://schemas.microsoft.com/office/powerpoint/2019/9/main/command">
                <pc:docMk/>
                <pc:sldMk cId="2925864992" sldId="300"/>
                <pc2:cmMk id="{18FB35A7-789E-3A4C-BBC7-678DF81F010B}"/>
              </pc2:cmMkLst>
            </pc226:cmChg>
          </p:ext>
        </pc:extLst>
      </pc:sldChg>
      <pc:sldChg chg="modSp mod delCm">
        <pc:chgData name="Maren Vespia" userId="e3afab1c-48e1-4a1f-a94c-fb9bc6a58e5c" providerId="ADAL" clId="{935E45F6-D900-9C47-AA29-D66ADC5F705D}" dt="2023-02-08T15:04:41.104" v="9"/>
        <pc:sldMkLst>
          <pc:docMk/>
          <pc:sldMk cId="1663798191" sldId="367"/>
        </pc:sldMkLst>
        <pc:spChg chg="mod">
          <ac:chgData name="Maren Vespia" userId="e3afab1c-48e1-4a1f-a94c-fb9bc6a58e5c" providerId="ADAL" clId="{935E45F6-D900-9C47-AA29-D66ADC5F705D}" dt="2023-02-08T15:03:00.211" v="4" actId="404"/>
          <ac:spMkLst>
            <pc:docMk/>
            <pc:sldMk cId="1663798191" sldId="367"/>
            <ac:spMk id="6" creationId="{FCDE547F-9396-4657-2F63-1E1D9830B174}"/>
          </ac:spMkLst>
        </pc:spChg>
        <pc:extLst>
          <p:ext xmlns:p="http://schemas.openxmlformats.org/presentationml/2006/main" uri="{D6D511B9-2390-475A-947B-AFAB55BFBCF1}">
            <pc226:cmChg xmlns:pc226="http://schemas.microsoft.com/office/powerpoint/2022/06/main/command" chg="del">
              <pc226:chgData name="Maren Vespia" userId="e3afab1c-48e1-4a1f-a94c-fb9bc6a58e5c" providerId="ADAL" clId="{935E45F6-D900-9C47-AA29-D66ADC5F705D}" dt="2023-02-08T15:04:41.104" v="9"/>
              <pc2:cmMkLst xmlns:pc2="http://schemas.microsoft.com/office/powerpoint/2019/9/main/command">
                <pc:docMk/>
                <pc:sldMk cId="1663798191" sldId="367"/>
                <pc2:cmMk id="{0925C677-BD50-DA40-A23E-81AD72E5785C}"/>
              </pc2:cmMkLst>
            </pc226:cmChg>
          </p:ext>
        </pc:extLst>
      </pc:sldChg>
      <pc:sldChg chg="modNotesTx">
        <pc:chgData name="Maren Vespia" userId="e3afab1c-48e1-4a1f-a94c-fb9bc6a58e5c" providerId="ADAL" clId="{935E45F6-D900-9C47-AA29-D66ADC5F705D}" dt="2023-02-08T15:05:01.212" v="14" actId="20577"/>
        <pc:sldMkLst>
          <pc:docMk/>
          <pc:sldMk cId="2362904478" sldId="368"/>
        </pc:sldMkLst>
      </pc:sldChg>
      <pc:sldChg chg="modNotesTx">
        <pc:chgData name="Maren Vespia" userId="e3afab1c-48e1-4a1f-a94c-fb9bc6a58e5c" providerId="ADAL" clId="{935E45F6-D900-9C47-AA29-D66ADC5F705D}" dt="2023-02-08T15:05:05.765" v="15" actId="20577"/>
        <pc:sldMkLst>
          <pc:docMk/>
          <pc:sldMk cId="1562757031" sldId="369"/>
        </pc:sldMkLst>
      </pc:sldChg>
      <pc:sldChg chg="modNotesTx">
        <pc:chgData name="Maren Vespia" userId="e3afab1c-48e1-4a1f-a94c-fb9bc6a58e5c" providerId="ADAL" clId="{935E45F6-D900-9C47-AA29-D66ADC5F705D}" dt="2023-02-08T15:05:15.051" v="16" actId="20577"/>
        <pc:sldMkLst>
          <pc:docMk/>
          <pc:sldMk cId="2041785171" sldId="370"/>
        </pc:sldMkLst>
      </pc:sldChg>
      <pc:sldChg chg="modNotesTx">
        <pc:chgData name="Maren Vespia" userId="e3afab1c-48e1-4a1f-a94c-fb9bc6a58e5c" providerId="ADAL" clId="{935E45F6-D900-9C47-AA29-D66ADC5F705D}" dt="2023-02-08T15:05:43.794" v="21" actId="20577"/>
        <pc:sldMkLst>
          <pc:docMk/>
          <pc:sldMk cId="82443557" sldId="371"/>
        </pc:sldMkLst>
      </pc:sldChg>
      <pc:sldChg chg="modNotesTx">
        <pc:chgData name="Maren Vespia" userId="e3afab1c-48e1-4a1f-a94c-fb9bc6a58e5c" providerId="ADAL" clId="{935E45F6-D900-9C47-AA29-D66ADC5F705D}" dt="2023-02-08T15:04:30.654" v="8" actId="20577"/>
        <pc:sldMkLst>
          <pc:docMk/>
          <pc:sldMk cId="1705704233" sldId="467"/>
        </pc:sldMkLst>
      </pc:sldChg>
      <pc:sldChg chg="delCm modNotesTx">
        <pc:chgData name="Maren Vespia" userId="e3afab1c-48e1-4a1f-a94c-fb9bc6a58e5c" providerId="ADAL" clId="{935E45F6-D900-9C47-AA29-D66ADC5F705D}" dt="2023-02-08T15:07:06.563" v="24"/>
        <pc:sldMkLst>
          <pc:docMk/>
          <pc:sldMk cId="3043785972" sldId="468"/>
        </pc:sldMkLst>
        <pc:extLst>
          <p:ext xmlns:p="http://schemas.openxmlformats.org/presentationml/2006/main" uri="{D6D511B9-2390-475A-947B-AFAB55BFBCF1}">
            <pc226:cmChg xmlns:pc226="http://schemas.microsoft.com/office/powerpoint/2022/06/main/command" chg="del">
              <pc226:chgData name="Maren Vespia" userId="e3afab1c-48e1-4a1f-a94c-fb9bc6a58e5c" providerId="ADAL" clId="{935E45F6-D900-9C47-AA29-D66ADC5F705D}" dt="2023-02-08T15:07:06.563" v="24"/>
              <pc2:cmMkLst xmlns:pc2="http://schemas.microsoft.com/office/powerpoint/2019/9/main/command">
                <pc:docMk/>
                <pc:sldMk cId="3043785972" sldId="468"/>
                <pc2:cmMk id="{46BD79E0-AC4E-2345-A0D9-A3D22190A105}"/>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7D989-9189-4154-B739-6EC336A5C9CA}" type="doc">
      <dgm:prSet loTypeId="urn:microsoft.com/office/officeart/2011/layout/CircleProcess" loCatId="process" qsTypeId="urn:microsoft.com/office/officeart/2005/8/quickstyle/simple1" qsCatId="simple" csTypeId="urn:microsoft.com/office/officeart/2005/8/colors/colorful1" csCatId="colorful" phldr="1"/>
      <dgm:spPr/>
    </dgm:pt>
    <dgm:pt modelId="{2508CCF3-9432-43DD-B75A-C2E50A487ED5}">
      <dgm:prSet phldrT="[Text]" custT="1"/>
      <dgm:spPr/>
      <dgm:t>
        <a:bodyPr/>
        <a:lstStyle/>
        <a:p>
          <a:pPr>
            <a:buNone/>
          </a:pPr>
          <a:r>
            <a:rPr lang="en-US" sz="2000" b="1">
              <a:solidFill>
                <a:srgbClr val="38A492"/>
              </a:solidFill>
              <a:latin typeface="Calibri" panose="020F0502020204030204" pitchFamily="34" charset="0"/>
              <a:cs typeface="Calibri" panose="020F0502020204030204" pitchFamily="34" charset="0"/>
            </a:rPr>
            <a:t>Any action, threat, or exercise of control that uses gender roles and norms to decrease a person’s power is gender-based violence</a:t>
          </a:r>
          <a:r>
            <a:rPr lang="en-US" sz="2000" b="0">
              <a:solidFill>
                <a:srgbClr val="38A492"/>
              </a:solidFill>
              <a:latin typeface="Calibri" panose="020F0502020204030204" pitchFamily="34" charset="0"/>
              <a:cs typeface="Calibri" panose="020F0502020204030204" pitchFamily="34" charset="0"/>
            </a:rPr>
            <a:t>. </a:t>
          </a:r>
        </a:p>
      </dgm:t>
    </dgm:pt>
    <dgm:pt modelId="{FE437240-0EB6-48FA-9B63-1D767F451BA0}" type="parTrans" cxnId="{450CE7AA-4024-4915-B1D6-1991EC094262}">
      <dgm:prSet/>
      <dgm:spPr/>
      <dgm:t>
        <a:bodyPr/>
        <a:lstStyle/>
        <a:p>
          <a:endParaRPr lang="en-US"/>
        </a:p>
      </dgm:t>
    </dgm:pt>
    <dgm:pt modelId="{F2569189-41DE-4A2C-8EE9-9E4D7AC9865F}" type="sibTrans" cxnId="{450CE7AA-4024-4915-B1D6-1991EC094262}">
      <dgm:prSet/>
      <dgm:spPr/>
      <dgm:t>
        <a:bodyPr/>
        <a:lstStyle/>
        <a:p>
          <a:endParaRPr lang="en-US"/>
        </a:p>
      </dgm:t>
    </dgm:pt>
    <dgm:pt modelId="{1C807EC3-E0AE-4EF7-9462-6B258810824D}">
      <dgm:prSet phldrT="[Text]" custT="1"/>
      <dgm:spPr/>
      <dgm:t>
        <a:bodyPr/>
        <a:lstStyle/>
        <a:p>
          <a:pPr>
            <a:buNone/>
          </a:pPr>
          <a:r>
            <a:rPr lang="en-US" sz="2000" b="1">
              <a:solidFill>
                <a:srgbClr val="38A492"/>
              </a:solidFill>
              <a:latin typeface="Calibri" panose="020F0502020204030204" pitchFamily="34" charset="0"/>
              <a:cs typeface="Calibri" panose="020F0502020204030204" pitchFamily="34" charset="0"/>
            </a:rPr>
            <a:t>Intersectional factors increase or decrease a person’s vulnerability</a:t>
          </a:r>
          <a:endParaRPr lang="en-US" sz="2000" b="0">
            <a:solidFill>
              <a:srgbClr val="38A492"/>
            </a:solidFill>
            <a:latin typeface="Calibri" panose="020F0502020204030204" pitchFamily="34" charset="0"/>
            <a:cs typeface="Calibri" panose="020F0502020204030204" pitchFamily="34" charset="0"/>
          </a:endParaRPr>
        </a:p>
      </dgm:t>
    </dgm:pt>
    <dgm:pt modelId="{CDA66856-5E5D-470F-91E7-7CFA37E67532}" type="parTrans" cxnId="{BEF433CB-E4CA-44F9-9B98-E911E7678F88}">
      <dgm:prSet/>
      <dgm:spPr/>
      <dgm:t>
        <a:bodyPr/>
        <a:lstStyle/>
        <a:p>
          <a:endParaRPr lang="en-US"/>
        </a:p>
      </dgm:t>
    </dgm:pt>
    <dgm:pt modelId="{9BFC14C8-649F-4F6D-B9B8-11DFA278A47D}" type="sibTrans" cxnId="{BEF433CB-E4CA-44F9-9B98-E911E7678F88}">
      <dgm:prSet/>
      <dgm:spPr/>
      <dgm:t>
        <a:bodyPr/>
        <a:lstStyle/>
        <a:p>
          <a:endParaRPr lang="en-US"/>
        </a:p>
      </dgm:t>
    </dgm:pt>
    <dgm:pt modelId="{4503F147-AF64-4E65-A346-13E678A72E95}">
      <dgm:prSet phldrT="[Text]" custT="1"/>
      <dgm:spPr/>
      <dgm:t>
        <a:bodyPr/>
        <a:lstStyle/>
        <a:p>
          <a:pPr>
            <a:buNone/>
          </a:pPr>
          <a:r>
            <a:rPr lang="en-US" sz="2000" b="1">
              <a:solidFill>
                <a:srgbClr val="38A492"/>
              </a:solidFill>
              <a:latin typeface="Calibri" panose="020F0502020204030204" pitchFamily="34" charset="0"/>
              <a:cs typeface="Calibri" panose="020F0502020204030204" pitchFamily="34" charset="0"/>
            </a:rPr>
            <a:t>The greater the power an individual or institution holds, the easier it is for them to perpetrate gender-based violence.</a:t>
          </a:r>
        </a:p>
      </dgm:t>
    </dgm:pt>
    <dgm:pt modelId="{364E270C-B918-47CF-A508-9E6E6DE82BBB}" type="parTrans" cxnId="{DBE83EED-8A0C-4DC3-937D-2A5F5D8389C5}">
      <dgm:prSet/>
      <dgm:spPr/>
      <dgm:t>
        <a:bodyPr/>
        <a:lstStyle/>
        <a:p>
          <a:endParaRPr lang="en-US"/>
        </a:p>
      </dgm:t>
    </dgm:pt>
    <dgm:pt modelId="{7BC42C89-CF18-4539-8ACA-A46049CABD90}" type="sibTrans" cxnId="{DBE83EED-8A0C-4DC3-937D-2A5F5D8389C5}">
      <dgm:prSet/>
      <dgm:spPr/>
      <dgm:t>
        <a:bodyPr/>
        <a:lstStyle/>
        <a:p>
          <a:endParaRPr lang="en-US"/>
        </a:p>
      </dgm:t>
    </dgm:pt>
    <dgm:pt modelId="{BFF5808D-FDDF-455C-8875-2990CAC4FD90}" type="pres">
      <dgm:prSet presAssocID="{8D67D989-9189-4154-B739-6EC336A5C9CA}" presName="Name0" presStyleCnt="0">
        <dgm:presLayoutVars>
          <dgm:chMax val="11"/>
          <dgm:chPref val="11"/>
          <dgm:dir/>
          <dgm:resizeHandles/>
        </dgm:presLayoutVars>
      </dgm:prSet>
      <dgm:spPr/>
    </dgm:pt>
    <dgm:pt modelId="{E29ACE77-A90C-40BE-9844-ACB0A59DE17F}" type="pres">
      <dgm:prSet presAssocID="{4503F147-AF64-4E65-A346-13E678A72E95}" presName="Accent3" presStyleCnt="0"/>
      <dgm:spPr/>
    </dgm:pt>
    <dgm:pt modelId="{37337FB0-418E-48B6-998C-14E18BD1E8C6}" type="pres">
      <dgm:prSet presAssocID="{4503F147-AF64-4E65-A346-13E678A72E95}" presName="Accent" presStyleLbl="node1" presStyleIdx="0" presStyleCnt="3"/>
      <dgm:spPr/>
    </dgm:pt>
    <dgm:pt modelId="{A6E46AD6-04B3-4FAD-8274-8FBAF9F0FE10}" type="pres">
      <dgm:prSet presAssocID="{4503F147-AF64-4E65-A346-13E678A72E95}" presName="ParentBackground3" presStyleCnt="0"/>
      <dgm:spPr/>
    </dgm:pt>
    <dgm:pt modelId="{465D4399-100A-421A-872D-2AAC3B5F8AC2}" type="pres">
      <dgm:prSet presAssocID="{4503F147-AF64-4E65-A346-13E678A72E95}" presName="ParentBackground" presStyleLbl="fgAcc1" presStyleIdx="0" presStyleCnt="3"/>
      <dgm:spPr/>
    </dgm:pt>
    <dgm:pt modelId="{FA66EF60-D8AA-4B4C-B25C-E6B0F300F1F5}" type="pres">
      <dgm:prSet presAssocID="{4503F147-AF64-4E65-A346-13E678A72E95}" presName="Parent3" presStyleLbl="revTx" presStyleIdx="0" presStyleCnt="0">
        <dgm:presLayoutVars>
          <dgm:chMax val="1"/>
          <dgm:chPref val="1"/>
          <dgm:bulletEnabled val="1"/>
        </dgm:presLayoutVars>
      </dgm:prSet>
      <dgm:spPr/>
    </dgm:pt>
    <dgm:pt modelId="{7157B455-769F-409F-AFD1-272A000C1C70}" type="pres">
      <dgm:prSet presAssocID="{1C807EC3-E0AE-4EF7-9462-6B258810824D}" presName="Accent2" presStyleCnt="0"/>
      <dgm:spPr/>
    </dgm:pt>
    <dgm:pt modelId="{CD6175C6-DA8F-42FA-9CE8-FFC915E85CE3}" type="pres">
      <dgm:prSet presAssocID="{1C807EC3-E0AE-4EF7-9462-6B258810824D}" presName="Accent" presStyleLbl="node1" presStyleIdx="1" presStyleCnt="3"/>
      <dgm:spPr/>
    </dgm:pt>
    <dgm:pt modelId="{4DDE8C19-9B69-4055-A290-A9164CB05E86}" type="pres">
      <dgm:prSet presAssocID="{1C807EC3-E0AE-4EF7-9462-6B258810824D}" presName="ParentBackground2" presStyleCnt="0"/>
      <dgm:spPr/>
    </dgm:pt>
    <dgm:pt modelId="{817CE403-49A8-4680-A66E-D37FA6C97DD8}" type="pres">
      <dgm:prSet presAssocID="{1C807EC3-E0AE-4EF7-9462-6B258810824D}" presName="ParentBackground" presStyleLbl="fgAcc1" presStyleIdx="1" presStyleCnt="3"/>
      <dgm:spPr/>
    </dgm:pt>
    <dgm:pt modelId="{DFF63732-BFB9-4355-9E78-9F71EC8A1A48}" type="pres">
      <dgm:prSet presAssocID="{1C807EC3-E0AE-4EF7-9462-6B258810824D}" presName="Parent2" presStyleLbl="revTx" presStyleIdx="0" presStyleCnt="0">
        <dgm:presLayoutVars>
          <dgm:chMax val="1"/>
          <dgm:chPref val="1"/>
          <dgm:bulletEnabled val="1"/>
        </dgm:presLayoutVars>
      </dgm:prSet>
      <dgm:spPr/>
    </dgm:pt>
    <dgm:pt modelId="{98509A1F-AD6F-4B63-BD39-F8991AFF6E63}" type="pres">
      <dgm:prSet presAssocID="{2508CCF3-9432-43DD-B75A-C2E50A487ED5}" presName="Accent1" presStyleCnt="0"/>
      <dgm:spPr/>
    </dgm:pt>
    <dgm:pt modelId="{56849B50-A495-42F4-80C4-56223A1E0C73}" type="pres">
      <dgm:prSet presAssocID="{2508CCF3-9432-43DD-B75A-C2E50A487ED5}" presName="Accent" presStyleLbl="node1" presStyleIdx="2" presStyleCnt="3"/>
      <dgm:spPr/>
    </dgm:pt>
    <dgm:pt modelId="{3EDEC437-086C-477E-A767-21D0F8DEA65D}" type="pres">
      <dgm:prSet presAssocID="{2508CCF3-9432-43DD-B75A-C2E50A487ED5}" presName="ParentBackground1" presStyleCnt="0"/>
      <dgm:spPr/>
    </dgm:pt>
    <dgm:pt modelId="{AAF8D16B-83B9-4B5B-9257-69CBD85E124B}" type="pres">
      <dgm:prSet presAssocID="{2508CCF3-9432-43DD-B75A-C2E50A487ED5}" presName="ParentBackground" presStyleLbl="fgAcc1" presStyleIdx="2" presStyleCnt="3"/>
      <dgm:spPr/>
    </dgm:pt>
    <dgm:pt modelId="{EBC129A9-9B45-43C1-8D60-85CFA8E42680}" type="pres">
      <dgm:prSet presAssocID="{2508CCF3-9432-43DD-B75A-C2E50A487ED5}" presName="Parent1" presStyleLbl="revTx" presStyleIdx="0" presStyleCnt="0">
        <dgm:presLayoutVars>
          <dgm:chMax val="1"/>
          <dgm:chPref val="1"/>
          <dgm:bulletEnabled val="1"/>
        </dgm:presLayoutVars>
      </dgm:prSet>
      <dgm:spPr/>
    </dgm:pt>
  </dgm:ptLst>
  <dgm:cxnLst>
    <dgm:cxn modelId="{73550D2A-35B2-4E78-8744-CD4C9DA47D5E}" type="presOf" srcId="{1C807EC3-E0AE-4EF7-9462-6B258810824D}" destId="{DFF63732-BFB9-4355-9E78-9F71EC8A1A48}" srcOrd="1" destOrd="0" presId="urn:microsoft.com/office/officeart/2011/layout/CircleProcess"/>
    <dgm:cxn modelId="{FCB3D37C-AC3F-4B3E-A6A6-8DB34B847255}" type="presOf" srcId="{4503F147-AF64-4E65-A346-13E678A72E95}" destId="{465D4399-100A-421A-872D-2AAC3B5F8AC2}" srcOrd="0" destOrd="0" presId="urn:microsoft.com/office/officeart/2011/layout/CircleProcess"/>
    <dgm:cxn modelId="{EA3AEF91-CE8C-42B5-8986-F104E9E6BF64}" type="presOf" srcId="{1C807EC3-E0AE-4EF7-9462-6B258810824D}" destId="{817CE403-49A8-4680-A66E-D37FA6C97DD8}" srcOrd="0" destOrd="0" presId="urn:microsoft.com/office/officeart/2011/layout/CircleProcess"/>
    <dgm:cxn modelId="{450CE7AA-4024-4915-B1D6-1991EC094262}" srcId="{8D67D989-9189-4154-B739-6EC336A5C9CA}" destId="{2508CCF3-9432-43DD-B75A-C2E50A487ED5}" srcOrd="0" destOrd="0" parTransId="{FE437240-0EB6-48FA-9B63-1D767F451BA0}" sibTransId="{F2569189-41DE-4A2C-8EE9-9E4D7AC9865F}"/>
    <dgm:cxn modelId="{BEF433CB-E4CA-44F9-9B98-E911E7678F88}" srcId="{8D67D989-9189-4154-B739-6EC336A5C9CA}" destId="{1C807EC3-E0AE-4EF7-9462-6B258810824D}" srcOrd="1" destOrd="0" parTransId="{CDA66856-5E5D-470F-91E7-7CFA37E67532}" sibTransId="{9BFC14C8-649F-4F6D-B9B8-11DFA278A47D}"/>
    <dgm:cxn modelId="{09DEC8CE-C069-4C5D-B9EB-E4BD14A42FEB}" type="presOf" srcId="{4503F147-AF64-4E65-A346-13E678A72E95}" destId="{FA66EF60-D8AA-4B4C-B25C-E6B0F300F1F5}" srcOrd="1" destOrd="0" presId="urn:microsoft.com/office/officeart/2011/layout/CircleProcess"/>
    <dgm:cxn modelId="{EC13B7D2-A877-4599-A40D-309D04A258A3}" type="presOf" srcId="{2508CCF3-9432-43DD-B75A-C2E50A487ED5}" destId="{AAF8D16B-83B9-4B5B-9257-69CBD85E124B}" srcOrd="0" destOrd="0" presId="urn:microsoft.com/office/officeart/2011/layout/CircleProcess"/>
    <dgm:cxn modelId="{DBE83EED-8A0C-4DC3-937D-2A5F5D8389C5}" srcId="{8D67D989-9189-4154-B739-6EC336A5C9CA}" destId="{4503F147-AF64-4E65-A346-13E678A72E95}" srcOrd="2" destOrd="0" parTransId="{364E270C-B918-47CF-A508-9E6E6DE82BBB}" sibTransId="{7BC42C89-CF18-4539-8ACA-A46049CABD90}"/>
    <dgm:cxn modelId="{783D6FF7-6D01-4146-9457-1C9C5B4C3F0F}" type="presOf" srcId="{8D67D989-9189-4154-B739-6EC336A5C9CA}" destId="{BFF5808D-FDDF-455C-8875-2990CAC4FD90}" srcOrd="0" destOrd="0" presId="urn:microsoft.com/office/officeart/2011/layout/CircleProcess"/>
    <dgm:cxn modelId="{CD09C6F9-78DC-435F-9F1C-0627FE5DD792}" type="presOf" srcId="{2508CCF3-9432-43DD-B75A-C2E50A487ED5}" destId="{EBC129A9-9B45-43C1-8D60-85CFA8E42680}" srcOrd="1" destOrd="0" presId="urn:microsoft.com/office/officeart/2011/layout/CircleProcess"/>
    <dgm:cxn modelId="{CAD0648C-705A-45C6-8515-B7098DA3E261}" type="presParOf" srcId="{BFF5808D-FDDF-455C-8875-2990CAC4FD90}" destId="{E29ACE77-A90C-40BE-9844-ACB0A59DE17F}" srcOrd="0" destOrd="0" presId="urn:microsoft.com/office/officeart/2011/layout/CircleProcess"/>
    <dgm:cxn modelId="{784B0400-E751-49C3-9FE4-04890103A2D9}" type="presParOf" srcId="{E29ACE77-A90C-40BE-9844-ACB0A59DE17F}" destId="{37337FB0-418E-48B6-998C-14E18BD1E8C6}" srcOrd="0" destOrd="0" presId="urn:microsoft.com/office/officeart/2011/layout/CircleProcess"/>
    <dgm:cxn modelId="{3CC15932-ADC6-4E48-B18A-92B003A868AF}" type="presParOf" srcId="{BFF5808D-FDDF-455C-8875-2990CAC4FD90}" destId="{A6E46AD6-04B3-4FAD-8274-8FBAF9F0FE10}" srcOrd="1" destOrd="0" presId="urn:microsoft.com/office/officeart/2011/layout/CircleProcess"/>
    <dgm:cxn modelId="{938E6C60-D8E6-494A-9C27-328ED69E42DF}" type="presParOf" srcId="{A6E46AD6-04B3-4FAD-8274-8FBAF9F0FE10}" destId="{465D4399-100A-421A-872D-2AAC3B5F8AC2}" srcOrd="0" destOrd="0" presId="urn:microsoft.com/office/officeart/2011/layout/CircleProcess"/>
    <dgm:cxn modelId="{9F929CA4-E61D-4C25-846A-37A84A8ACA19}" type="presParOf" srcId="{BFF5808D-FDDF-455C-8875-2990CAC4FD90}" destId="{FA66EF60-D8AA-4B4C-B25C-E6B0F300F1F5}" srcOrd="2" destOrd="0" presId="urn:microsoft.com/office/officeart/2011/layout/CircleProcess"/>
    <dgm:cxn modelId="{07F224F0-DF01-4D03-8772-72F2675AD950}" type="presParOf" srcId="{BFF5808D-FDDF-455C-8875-2990CAC4FD90}" destId="{7157B455-769F-409F-AFD1-272A000C1C70}" srcOrd="3" destOrd="0" presId="urn:microsoft.com/office/officeart/2011/layout/CircleProcess"/>
    <dgm:cxn modelId="{39C7FCB0-54D3-4637-A675-6AAC5B52D4BA}" type="presParOf" srcId="{7157B455-769F-409F-AFD1-272A000C1C70}" destId="{CD6175C6-DA8F-42FA-9CE8-FFC915E85CE3}" srcOrd="0" destOrd="0" presId="urn:microsoft.com/office/officeart/2011/layout/CircleProcess"/>
    <dgm:cxn modelId="{36A6F7C3-EF2F-499A-B8FA-75754617AE91}" type="presParOf" srcId="{BFF5808D-FDDF-455C-8875-2990CAC4FD90}" destId="{4DDE8C19-9B69-4055-A290-A9164CB05E86}" srcOrd="4" destOrd="0" presId="urn:microsoft.com/office/officeart/2011/layout/CircleProcess"/>
    <dgm:cxn modelId="{0BAC0519-1309-4602-9115-899029C4CC6E}" type="presParOf" srcId="{4DDE8C19-9B69-4055-A290-A9164CB05E86}" destId="{817CE403-49A8-4680-A66E-D37FA6C97DD8}" srcOrd="0" destOrd="0" presId="urn:microsoft.com/office/officeart/2011/layout/CircleProcess"/>
    <dgm:cxn modelId="{7166DB81-B374-453C-89AC-25C16F0AB471}" type="presParOf" srcId="{BFF5808D-FDDF-455C-8875-2990CAC4FD90}" destId="{DFF63732-BFB9-4355-9E78-9F71EC8A1A48}" srcOrd="5" destOrd="0" presId="urn:microsoft.com/office/officeart/2011/layout/CircleProcess"/>
    <dgm:cxn modelId="{921ABC25-B541-454D-B6A6-C12A7408D86E}" type="presParOf" srcId="{BFF5808D-FDDF-455C-8875-2990CAC4FD90}" destId="{98509A1F-AD6F-4B63-BD39-F8991AFF6E63}" srcOrd="6" destOrd="0" presId="urn:microsoft.com/office/officeart/2011/layout/CircleProcess"/>
    <dgm:cxn modelId="{88A2C663-EBE8-410C-B256-011B3269EE27}" type="presParOf" srcId="{98509A1F-AD6F-4B63-BD39-F8991AFF6E63}" destId="{56849B50-A495-42F4-80C4-56223A1E0C73}" srcOrd="0" destOrd="0" presId="urn:microsoft.com/office/officeart/2011/layout/CircleProcess"/>
    <dgm:cxn modelId="{4E09820A-EF5C-4656-BFF8-9AE379871CA8}" type="presParOf" srcId="{BFF5808D-FDDF-455C-8875-2990CAC4FD90}" destId="{3EDEC437-086C-477E-A767-21D0F8DEA65D}" srcOrd="7" destOrd="0" presId="urn:microsoft.com/office/officeart/2011/layout/CircleProcess"/>
    <dgm:cxn modelId="{8A8F8D17-8193-410F-8212-E63BC68B8D3F}" type="presParOf" srcId="{3EDEC437-086C-477E-A767-21D0F8DEA65D}" destId="{AAF8D16B-83B9-4B5B-9257-69CBD85E124B}" srcOrd="0" destOrd="0" presId="urn:microsoft.com/office/officeart/2011/layout/CircleProcess"/>
    <dgm:cxn modelId="{E130348E-A44E-4EFA-A831-9EEF1DC43A81}" type="presParOf" srcId="{BFF5808D-FDDF-455C-8875-2990CAC4FD90}" destId="{EBC129A9-9B45-43C1-8D60-85CFA8E42680}"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37FB0-418E-48B6-998C-14E18BD1E8C6}">
      <dsp:nvSpPr>
        <dsp:cNvPr id="0" name=""/>
        <dsp:cNvSpPr/>
      </dsp:nvSpPr>
      <dsp:spPr>
        <a:xfrm>
          <a:off x="8090209" y="1320452"/>
          <a:ext cx="3497846" cy="349849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D4399-100A-421A-872D-2AAC3B5F8AC2}">
      <dsp:nvSpPr>
        <dsp:cNvPr id="0" name=""/>
        <dsp:cNvSpPr/>
      </dsp:nvSpPr>
      <dsp:spPr>
        <a:xfrm>
          <a:off x="8206348" y="1437089"/>
          <a:ext cx="3265567" cy="3265220"/>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38A492"/>
              </a:solidFill>
              <a:latin typeface="Calibri" panose="020F0502020204030204" pitchFamily="34" charset="0"/>
              <a:cs typeface="Calibri" panose="020F0502020204030204" pitchFamily="34" charset="0"/>
            </a:rPr>
            <a:t>The greater the power an individual or institution holds, the easier it is for them to perpetrate gender-based violence.</a:t>
          </a:r>
        </a:p>
      </dsp:txBody>
      <dsp:txXfrm>
        <a:off x="8673183" y="1903637"/>
        <a:ext cx="2331897" cy="2332124"/>
      </dsp:txXfrm>
    </dsp:sp>
    <dsp:sp modelId="{CD6175C6-DA8F-42FA-9CE8-FFC915E85CE3}">
      <dsp:nvSpPr>
        <dsp:cNvPr id="0" name=""/>
        <dsp:cNvSpPr/>
      </dsp:nvSpPr>
      <dsp:spPr>
        <a:xfrm rot="2700000">
          <a:off x="4479296" y="1324682"/>
          <a:ext cx="3489421" cy="348942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CE403-49A8-4680-A66E-D37FA6C97DD8}">
      <dsp:nvSpPr>
        <dsp:cNvPr id="0" name=""/>
        <dsp:cNvSpPr/>
      </dsp:nvSpPr>
      <dsp:spPr>
        <a:xfrm>
          <a:off x="4591223" y="1437089"/>
          <a:ext cx="3265567" cy="3265220"/>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38A492"/>
              </a:solidFill>
              <a:latin typeface="Calibri" panose="020F0502020204030204" pitchFamily="34" charset="0"/>
              <a:cs typeface="Calibri" panose="020F0502020204030204" pitchFamily="34" charset="0"/>
            </a:rPr>
            <a:t>Intersectional factors increase or decrease a person’s vulnerability</a:t>
          </a:r>
          <a:endParaRPr lang="en-US" sz="2000" b="0" kern="1200">
            <a:solidFill>
              <a:srgbClr val="38A492"/>
            </a:solidFill>
            <a:latin typeface="Calibri" panose="020F0502020204030204" pitchFamily="34" charset="0"/>
            <a:cs typeface="Calibri" panose="020F0502020204030204" pitchFamily="34" charset="0"/>
          </a:endParaRPr>
        </a:p>
      </dsp:txBody>
      <dsp:txXfrm>
        <a:off x="5058058" y="1903637"/>
        <a:ext cx="2331897" cy="2332124"/>
      </dsp:txXfrm>
    </dsp:sp>
    <dsp:sp modelId="{56849B50-A495-42F4-80C4-56223A1E0C73}">
      <dsp:nvSpPr>
        <dsp:cNvPr id="0" name=""/>
        <dsp:cNvSpPr/>
      </dsp:nvSpPr>
      <dsp:spPr>
        <a:xfrm rot="2700000">
          <a:off x="864171" y="1324682"/>
          <a:ext cx="3489421" cy="348942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8D16B-83B9-4B5B-9257-69CBD85E124B}">
      <dsp:nvSpPr>
        <dsp:cNvPr id="0" name=""/>
        <dsp:cNvSpPr/>
      </dsp:nvSpPr>
      <dsp:spPr>
        <a:xfrm>
          <a:off x="976098" y="1437089"/>
          <a:ext cx="3265567" cy="3265220"/>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38A492"/>
              </a:solidFill>
              <a:latin typeface="Calibri" panose="020F0502020204030204" pitchFamily="34" charset="0"/>
              <a:cs typeface="Calibri" panose="020F0502020204030204" pitchFamily="34" charset="0"/>
            </a:rPr>
            <a:t>Any action, threat, or exercise of control that uses gender roles and norms to decrease a person’s power is gender-based violence</a:t>
          </a:r>
          <a:r>
            <a:rPr lang="en-US" sz="2000" b="0" kern="1200">
              <a:solidFill>
                <a:srgbClr val="38A492"/>
              </a:solidFill>
              <a:latin typeface="Calibri" panose="020F0502020204030204" pitchFamily="34" charset="0"/>
              <a:cs typeface="Calibri" panose="020F0502020204030204" pitchFamily="34" charset="0"/>
            </a:rPr>
            <a:t>. </a:t>
          </a:r>
        </a:p>
      </dsp:txBody>
      <dsp:txXfrm>
        <a:off x="1442933" y="1903637"/>
        <a:ext cx="2331897" cy="233212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39AE9-B371-47B9-AB4A-EDCDF641CDAF}" type="datetimeFigureOut">
              <a:rPr lang="en-US" smtClean="0"/>
              <a:t>7/1/2023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7C61A-1212-4BB0-A9B4-360E59C2384E}" type="slidenum">
              <a:rPr lang="en-US" smtClean="0"/>
              <a:t>‹#›</a:t>
            </a:fld>
            <a:endParaRPr lang="en-US"/>
          </a:p>
        </p:txBody>
      </p:sp>
    </p:spTree>
    <p:extLst>
      <p:ext uri="{BB962C8B-B14F-4D97-AF65-F5344CB8AC3E}">
        <p14:creationId xmlns:p14="http://schemas.microsoft.com/office/powerpoint/2010/main" val="20405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a:t>
            </a:fld>
            <a:endParaRPr lang="en-US"/>
          </a:p>
        </p:txBody>
      </p:sp>
    </p:spTree>
    <p:extLst>
      <p:ext uri="{BB962C8B-B14F-4D97-AF65-F5344CB8AC3E}">
        <p14:creationId xmlns:p14="http://schemas.microsoft.com/office/powerpoint/2010/main" val="398125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DE47C61A-1212-4BB0-A9B4-360E59C2384E}" type="slidenum">
              <a:rPr lang="en-US" smtClean="0"/>
              <a:t>17</a:t>
            </a:fld>
            <a:endParaRPr lang="en-US"/>
          </a:p>
        </p:txBody>
      </p:sp>
    </p:spTree>
    <p:extLst>
      <p:ext uri="{BB962C8B-B14F-4D97-AF65-F5344CB8AC3E}">
        <p14:creationId xmlns:p14="http://schemas.microsoft.com/office/powerpoint/2010/main" val="324685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18</a:t>
            </a:fld>
            <a:endParaRPr lang="en-US"/>
          </a:p>
        </p:txBody>
      </p:sp>
    </p:spTree>
    <p:extLst>
      <p:ext uri="{BB962C8B-B14F-4D97-AF65-F5344CB8AC3E}">
        <p14:creationId xmlns:p14="http://schemas.microsoft.com/office/powerpoint/2010/main" val="314578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20</a:t>
            </a:fld>
            <a:endParaRPr lang="en-US"/>
          </a:p>
        </p:txBody>
      </p:sp>
    </p:spTree>
    <p:extLst>
      <p:ext uri="{BB962C8B-B14F-4D97-AF65-F5344CB8AC3E}">
        <p14:creationId xmlns:p14="http://schemas.microsoft.com/office/powerpoint/2010/main" val="71688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22</a:t>
            </a:fld>
            <a:endParaRPr lang="en-US"/>
          </a:p>
        </p:txBody>
      </p:sp>
    </p:spTree>
    <p:extLst>
      <p:ext uri="{BB962C8B-B14F-4D97-AF65-F5344CB8AC3E}">
        <p14:creationId xmlns:p14="http://schemas.microsoft.com/office/powerpoint/2010/main" val="208384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23</a:t>
            </a:fld>
            <a:endParaRPr lang="en-US"/>
          </a:p>
        </p:txBody>
      </p:sp>
    </p:spTree>
    <p:extLst>
      <p:ext uri="{BB962C8B-B14F-4D97-AF65-F5344CB8AC3E}">
        <p14:creationId xmlns:p14="http://schemas.microsoft.com/office/powerpoint/2010/main" val="382385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24</a:t>
            </a:fld>
            <a:endParaRPr lang="en-US"/>
          </a:p>
        </p:txBody>
      </p:sp>
    </p:spTree>
    <p:extLst>
      <p:ext uri="{BB962C8B-B14F-4D97-AF65-F5344CB8AC3E}">
        <p14:creationId xmlns:p14="http://schemas.microsoft.com/office/powerpoint/2010/main" val="373402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27</a:t>
            </a:fld>
            <a:endParaRPr lang="en-US"/>
          </a:p>
        </p:txBody>
      </p:sp>
    </p:spTree>
    <p:extLst>
      <p:ext uri="{BB962C8B-B14F-4D97-AF65-F5344CB8AC3E}">
        <p14:creationId xmlns:p14="http://schemas.microsoft.com/office/powerpoint/2010/main" val="289378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DE47C61A-1212-4BB0-A9B4-360E59C2384E}" type="slidenum">
              <a:rPr lang="en-US" smtClean="0"/>
              <a:t>28</a:t>
            </a:fld>
            <a:endParaRPr lang="en-US"/>
          </a:p>
        </p:txBody>
      </p:sp>
    </p:spTree>
    <p:extLst>
      <p:ext uri="{BB962C8B-B14F-4D97-AF65-F5344CB8AC3E}">
        <p14:creationId xmlns:p14="http://schemas.microsoft.com/office/powerpoint/2010/main" val="46173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Reproductive coercion can be very explicit and direct such as contraceptive sabotage or directly refusing to allow a woman to go to a FP appointment, refusing to take her for MR, forcing a woman to have unprotected sex when she is fertile, etc.  It can also be more indirect using forms of social and psychological/physical violence such as patterns of humiliation and abuse against women who do not demonstrate fertility early and frequently.  </a:t>
            </a:r>
          </a:p>
        </p:txBody>
      </p:sp>
      <p:sp>
        <p:nvSpPr>
          <p:cNvPr id="4" name="Slide Number Placeholder 3"/>
          <p:cNvSpPr>
            <a:spLocks noGrp="1"/>
          </p:cNvSpPr>
          <p:nvPr>
            <p:ph type="sldNum" sz="quarter" idx="5"/>
          </p:nvPr>
        </p:nvSpPr>
        <p:spPr/>
        <p:txBody>
          <a:bodyPr/>
          <a:lstStyle/>
          <a:p>
            <a:fld id="{DE47C61A-1212-4BB0-A9B4-360E59C2384E}" type="slidenum">
              <a:rPr lang="en-US" smtClean="0"/>
              <a:t>30</a:t>
            </a:fld>
            <a:endParaRPr lang="en-US"/>
          </a:p>
        </p:txBody>
      </p:sp>
    </p:spTree>
    <p:extLst>
      <p:ext uri="{BB962C8B-B14F-4D97-AF65-F5344CB8AC3E}">
        <p14:creationId xmlns:p14="http://schemas.microsoft.com/office/powerpoint/2010/main" val="1592223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31</a:t>
            </a:fld>
            <a:endParaRPr lang="en-US"/>
          </a:p>
        </p:txBody>
      </p:sp>
    </p:spTree>
    <p:extLst>
      <p:ext uri="{BB962C8B-B14F-4D97-AF65-F5344CB8AC3E}">
        <p14:creationId xmlns:p14="http://schemas.microsoft.com/office/powerpoint/2010/main" val="409480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a:t>
            </a:fld>
            <a:endParaRPr lang="en-US"/>
          </a:p>
        </p:txBody>
      </p:sp>
    </p:spTree>
    <p:extLst>
      <p:ext uri="{BB962C8B-B14F-4D97-AF65-F5344CB8AC3E}">
        <p14:creationId xmlns:p14="http://schemas.microsoft.com/office/powerpoint/2010/main" val="104147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important to note that the legal framework regarding marital rape in Bangladesh is complex and contradictory.  All laws confirm that intimate relations between spouses when the wife is under the age of 13 is rape.   </a:t>
            </a:r>
          </a:p>
          <a:p>
            <a:endParaRPr lang="en-US"/>
          </a:p>
          <a:p>
            <a:r>
              <a:rPr lang="en-US"/>
              <a:t>It is also clear that martial rape is not criminalized in Bangladesh when the wife is of legal age to be married (18).  However, for married adolescents aged 13-18 it is unclear what level of legal protection they may have.  As health providers, what you need to know is:</a:t>
            </a:r>
          </a:p>
          <a:p>
            <a:r>
              <a:rPr lang="en-US"/>
              <a:t> - all women, regardless of age or marital status are entitled to access emergency contraception services.  </a:t>
            </a:r>
          </a:p>
          <a:p>
            <a:r>
              <a:rPr lang="en-US"/>
              <a:t> - all girls under the age of 18 are legally entitled to refuse marriage</a:t>
            </a:r>
          </a:p>
        </p:txBody>
      </p:sp>
      <p:sp>
        <p:nvSpPr>
          <p:cNvPr id="4" name="Slide Number Placeholder 3"/>
          <p:cNvSpPr>
            <a:spLocks noGrp="1"/>
          </p:cNvSpPr>
          <p:nvPr>
            <p:ph type="sldNum" sz="quarter" idx="5"/>
          </p:nvPr>
        </p:nvSpPr>
        <p:spPr/>
        <p:txBody>
          <a:bodyPr/>
          <a:lstStyle/>
          <a:p>
            <a:fld id="{DE47C61A-1212-4BB0-A9B4-360E59C2384E}" type="slidenum">
              <a:rPr lang="en-US" smtClean="0"/>
              <a:t>33</a:t>
            </a:fld>
            <a:endParaRPr lang="en-US"/>
          </a:p>
        </p:txBody>
      </p:sp>
    </p:spTree>
    <p:extLst>
      <p:ext uri="{BB962C8B-B14F-4D97-AF65-F5344CB8AC3E}">
        <p14:creationId xmlns:p14="http://schemas.microsoft.com/office/powerpoint/2010/main" val="2010692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34</a:t>
            </a:fld>
            <a:endParaRPr lang="en-US"/>
          </a:p>
        </p:txBody>
      </p:sp>
    </p:spTree>
    <p:extLst>
      <p:ext uri="{BB962C8B-B14F-4D97-AF65-F5344CB8AC3E}">
        <p14:creationId xmlns:p14="http://schemas.microsoft.com/office/powerpoint/2010/main" val="1769488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35</a:t>
            </a:fld>
            <a:endParaRPr lang="en-US"/>
          </a:p>
        </p:txBody>
      </p:sp>
    </p:spTree>
    <p:extLst>
      <p:ext uri="{BB962C8B-B14F-4D97-AF65-F5344CB8AC3E}">
        <p14:creationId xmlns:p14="http://schemas.microsoft.com/office/powerpoint/2010/main" val="2000049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36</a:t>
            </a:fld>
            <a:endParaRPr lang="en-US"/>
          </a:p>
        </p:txBody>
      </p:sp>
    </p:spTree>
    <p:extLst>
      <p:ext uri="{BB962C8B-B14F-4D97-AF65-F5344CB8AC3E}">
        <p14:creationId xmlns:p14="http://schemas.microsoft.com/office/powerpoint/2010/main" val="3651030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38</a:t>
            </a:fld>
            <a:endParaRPr lang="en-US"/>
          </a:p>
        </p:txBody>
      </p:sp>
    </p:spTree>
    <p:extLst>
      <p:ext uri="{BB962C8B-B14F-4D97-AF65-F5344CB8AC3E}">
        <p14:creationId xmlns:p14="http://schemas.microsoft.com/office/powerpoint/2010/main" val="39694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39</a:t>
            </a:fld>
            <a:endParaRPr lang="en-US"/>
          </a:p>
        </p:txBody>
      </p:sp>
    </p:spTree>
    <p:extLst>
      <p:ext uri="{BB962C8B-B14F-4D97-AF65-F5344CB8AC3E}">
        <p14:creationId xmlns:p14="http://schemas.microsoft.com/office/powerpoint/2010/main" val="517506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40</a:t>
            </a:fld>
            <a:endParaRPr lang="en-US"/>
          </a:p>
        </p:txBody>
      </p:sp>
    </p:spTree>
    <p:extLst>
      <p:ext uri="{BB962C8B-B14F-4D97-AF65-F5344CB8AC3E}">
        <p14:creationId xmlns:p14="http://schemas.microsoft.com/office/powerpoint/2010/main" val="367090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48</a:t>
            </a:fld>
            <a:endParaRPr lang="en-US"/>
          </a:p>
        </p:txBody>
      </p:sp>
    </p:spTree>
    <p:extLst>
      <p:ext uri="{BB962C8B-B14F-4D97-AF65-F5344CB8AC3E}">
        <p14:creationId xmlns:p14="http://schemas.microsoft.com/office/powerpoint/2010/main" val="1152127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49</a:t>
            </a:fld>
            <a:endParaRPr lang="en-US"/>
          </a:p>
        </p:txBody>
      </p:sp>
    </p:spTree>
    <p:extLst>
      <p:ext uri="{BB962C8B-B14F-4D97-AF65-F5344CB8AC3E}">
        <p14:creationId xmlns:p14="http://schemas.microsoft.com/office/powerpoint/2010/main" val="3809837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55</a:t>
            </a:fld>
            <a:endParaRPr lang="en-US"/>
          </a:p>
        </p:txBody>
      </p:sp>
    </p:spTree>
    <p:extLst>
      <p:ext uri="{BB962C8B-B14F-4D97-AF65-F5344CB8AC3E}">
        <p14:creationId xmlns:p14="http://schemas.microsoft.com/office/powerpoint/2010/main" val="393063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5</a:t>
            </a:fld>
            <a:endParaRPr lang="en-US"/>
          </a:p>
        </p:txBody>
      </p:sp>
    </p:spTree>
    <p:extLst>
      <p:ext uri="{BB962C8B-B14F-4D97-AF65-F5344CB8AC3E}">
        <p14:creationId xmlns:p14="http://schemas.microsoft.com/office/powerpoint/2010/main" val="3387865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56</a:t>
            </a:fld>
            <a:endParaRPr lang="en-US"/>
          </a:p>
        </p:txBody>
      </p:sp>
    </p:spTree>
    <p:extLst>
      <p:ext uri="{BB962C8B-B14F-4D97-AF65-F5344CB8AC3E}">
        <p14:creationId xmlns:p14="http://schemas.microsoft.com/office/powerpoint/2010/main" val="2094414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57</a:t>
            </a:fld>
            <a:endParaRPr lang="en-US"/>
          </a:p>
        </p:txBody>
      </p:sp>
    </p:spTree>
    <p:extLst>
      <p:ext uri="{BB962C8B-B14F-4D97-AF65-F5344CB8AC3E}">
        <p14:creationId xmlns:p14="http://schemas.microsoft.com/office/powerpoint/2010/main" val="402937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59</a:t>
            </a:fld>
            <a:endParaRPr lang="en-US"/>
          </a:p>
        </p:txBody>
      </p:sp>
    </p:spTree>
    <p:extLst>
      <p:ext uri="{BB962C8B-B14F-4D97-AF65-F5344CB8AC3E}">
        <p14:creationId xmlns:p14="http://schemas.microsoft.com/office/powerpoint/2010/main" val="181481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7</a:t>
            </a:fld>
            <a:endParaRPr lang="en-US"/>
          </a:p>
        </p:txBody>
      </p:sp>
    </p:spTree>
    <p:extLst>
      <p:ext uri="{BB962C8B-B14F-4D97-AF65-F5344CB8AC3E}">
        <p14:creationId xmlns:p14="http://schemas.microsoft.com/office/powerpoint/2010/main" val="18397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9</a:t>
            </a:fld>
            <a:endParaRPr lang="en-US"/>
          </a:p>
        </p:txBody>
      </p:sp>
    </p:spTree>
    <p:extLst>
      <p:ext uri="{BB962C8B-B14F-4D97-AF65-F5344CB8AC3E}">
        <p14:creationId xmlns:p14="http://schemas.microsoft.com/office/powerpoint/2010/main" val="136930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11</a:t>
            </a:fld>
            <a:endParaRPr lang="en-US"/>
          </a:p>
        </p:txBody>
      </p:sp>
    </p:spTree>
    <p:extLst>
      <p:ext uri="{BB962C8B-B14F-4D97-AF65-F5344CB8AC3E}">
        <p14:creationId xmlns:p14="http://schemas.microsoft.com/office/powerpoint/2010/main" val="86009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14</a:t>
            </a:fld>
            <a:endParaRPr lang="en-US"/>
          </a:p>
        </p:txBody>
      </p:sp>
    </p:spTree>
    <p:extLst>
      <p:ext uri="{BB962C8B-B14F-4D97-AF65-F5344CB8AC3E}">
        <p14:creationId xmlns:p14="http://schemas.microsoft.com/office/powerpoint/2010/main" val="383168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15</a:t>
            </a:fld>
            <a:endParaRPr lang="en-US"/>
          </a:p>
        </p:txBody>
      </p:sp>
    </p:spTree>
    <p:extLst>
      <p:ext uri="{BB962C8B-B14F-4D97-AF65-F5344CB8AC3E}">
        <p14:creationId xmlns:p14="http://schemas.microsoft.com/office/powerpoint/2010/main" val="98200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16</a:t>
            </a:fld>
            <a:endParaRPr lang="en-US"/>
          </a:p>
        </p:txBody>
      </p:sp>
    </p:spTree>
    <p:extLst>
      <p:ext uri="{BB962C8B-B14F-4D97-AF65-F5344CB8AC3E}">
        <p14:creationId xmlns:p14="http://schemas.microsoft.com/office/powerpoint/2010/main" val="60065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8D81-8BCF-45F8-89A6-8AC7FD9EC4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D5C635-56B4-435A-9FC8-7AA7DF153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8D092E-E98E-4399-B11D-446721304E26}"/>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5" name="Footer Placeholder 4">
            <a:extLst>
              <a:ext uri="{FF2B5EF4-FFF2-40B4-BE49-F238E27FC236}">
                <a16:creationId xmlns:a16="http://schemas.microsoft.com/office/drawing/2014/main" id="{EEDCC02F-67B3-4970-A00F-C9A388CC5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E7589-81D3-4435-B7F3-A9467100BF37}"/>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82764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6834-3F54-46FC-A1BF-2C02D4D9D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4F8CD-F977-4FFA-B099-FC08962C6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70BBD-79FB-4B38-8434-B1D1B3DFCF4B}"/>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5" name="Footer Placeholder 4">
            <a:extLst>
              <a:ext uri="{FF2B5EF4-FFF2-40B4-BE49-F238E27FC236}">
                <a16:creationId xmlns:a16="http://schemas.microsoft.com/office/drawing/2014/main" id="{D7D031A2-42D3-4838-AE3D-42266CA07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781BA-6247-47BA-A29F-CC2F0A725509}"/>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377419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901AE-C685-4166-A340-D37C6338D5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AEC7D3-FF9F-4313-B318-79942C79D2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708BA-F4C2-4D57-B8BE-6740B499A3CA}"/>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5" name="Footer Placeholder 4">
            <a:extLst>
              <a:ext uri="{FF2B5EF4-FFF2-40B4-BE49-F238E27FC236}">
                <a16:creationId xmlns:a16="http://schemas.microsoft.com/office/drawing/2014/main" id="{0A92A96E-E594-4511-B417-E010376E6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57764-7396-44B9-BC68-D5C22A87636D}"/>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35845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ABF2-EDC1-4056-A19E-AA5A9F020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97B2A-9C18-4329-A74B-6F87F60BE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FBEA5-84E7-4C70-858E-F934770D140E}"/>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5" name="Footer Placeholder 4">
            <a:extLst>
              <a:ext uri="{FF2B5EF4-FFF2-40B4-BE49-F238E27FC236}">
                <a16:creationId xmlns:a16="http://schemas.microsoft.com/office/drawing/2014/main" id="{86C721FD-50AD-4C1B-B587-D5B3B721B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950FA-729F-4DD0-9F23-4AD096FA3C80}"/>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19729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38C-B13F-47D5-AA2D-0E861B17B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9F6276-0628-47FF-8BBE-437CE4FB2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577C1-57B2-4D34-9841-0F0AB7D52B37}"/>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5" name="Footer Placeholder 4">
            <a:extLst>
              <a:ext uri="{FF2B5EF4-FFF2-40B4-BE49-F238E27FC236}">
                <a16:creationId xmlns:a16="http://schemas.microsoft.com/office/drawing/2014/main" id="{04ACBD90-427A-4D38-97CF-3401A6FCF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F7055-ABD5-41E0-98A6-B6E994BA8400}"/>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258059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3154-025E-4E6F-BAF9-2F602CFD0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95A3D-6EA7-45A0-9406-4ECB98FC2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73F06-BC64-4403-8E73-5AF6D22444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617A7A-9692-4E21-BD66-AD62D143B5B4}"/>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6" name="Footer Placeholder 5">
            <a:extLst>
              <a:ext uri="{FF2B5EF4-FFF2-40B4-BE49-F238E27FC236}">
                <a16:creationId xmlns:a16="http://schemas.microsoft.com/office/drawing/2014/main" id="{1101C2F8-DEE3-4FA4-9C9C-5AFC69EEF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2DCD7-CE0C-457A-9960-18ECAC2BDB09}"/>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45844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7C9A-85AF-45DA-8F47-CDFF49F53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75CC6-944F-417F-A91F-B8DBB7057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099C-CCB9-49DC-9A69-0A4A5D23DD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6BB85-ABB3-463D-9214-247C600C0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928E5-859B-4693-87AC-DF8B2C479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6ED19-F9ED-45C8-9209-A213FFEA6B9E}"/>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8" name="Footer Placeholder 7">
            <a:extLst>
              <a:ext uri="{FF2B5EF4-FFF2-40B4-BE49-F238E27FC236}">
                <a16:creationId xmlns:a16="http://schemas.microsoft.com/office/drawing/2014/main" id="{E5C97A8E-DCD2-4371-B298-AC33F7492C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94397F-0077-46F4-90C0-FD3ACD97F9B6}"/>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288720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37E1-7260-4564-A0D5-EBD0C3B3D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02175-69D9-4857-8ADE-05F2B44B0FDB}"/>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4" name="Footer Placeholder 3">
            <a:extLst>
              <a:ext uri="{FF2B5EF4-FFF2-40B4-BE49-F238E27FC236}">
                <a16:creationId xmlns:a16="http://schemas.microsoft.com/office/drawing/2014/main" id="{0344341A-EB02-44B7-A5A8-6C94F9567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62BBA-5A69-4281-B832-77F77109A2E3}"/>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11336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AAA49-A6B0-4E8E-9050-9E9028AFB3DE}"/>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3" name="Footer Placeholder 2">
            <a:extLst>
              <a:ext uri="{FF2B5EF4-FFF2-40B4-BE49-F238E27FC236}">
                <a16:creationId xmlns:a16="http://schemas.microsoft.com/office/drawing/2014/main" id="{83F038DC-F732-4D59-9742-5C103C618A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941CA3-BF40-43FF-AC65-3AC987B3677A}"/>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140979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82BE-B07F-409D-A143-605E26E03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D1A40-E83A-4333-9AE7-21192F7D2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E257E9-16D7-4E3C-AFFD-FDD7B2727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2875D-6167-470E-8C96-67351F2A5880}"/>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6" name="Footer Placeholder 5">
            <a:extLst>
              <a:ext uri="{FF2B5EF4-FFF2-40B4-BE49-F238E27FC236}">
                <a16:creationId xmlns:a16="http://schemas.microsoft.com/office/drawing/2014/main" id="{C5F0BD64-ABBA-4026-BFC5-B569A2CA0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D02ED-C344-43C7-BA2F-1E60FC623B6C}"/>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405988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7198-7880-4C02-8972-EDEAD95D0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2C0F6-402B-4B5F-930E-B8B4A79C1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D02C16-8454-4461-A416-F347B5871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5DC79-8681-4439-AF5B-5F576B2CB61E}"/>
              </a:ext>
            </a:extLst>
          </p:cNvPr>
          <p:cNvSpPr>
            <a:spLocks noGrp="1"/>
          </p:cNvSpPr>
          <p:nvPr>
            <p:ph type="dt" sz="half" idx="10"/>
          </p:nvPr>
        </p:nvSpPr>
        <p:spPr/>
        <p:txBody>
          <a:bodyPr/>
          <a:lstStyle/>
          <a:p>
            <a:fld id="{C2D62AA6-B343-446B-A1C7-11F959CDAC9E}" type="datetimeFigureOut">
              <a:rPr lang="en-US" smtClean="0"/>
              <a:t>7/1/2023</a:t>
            </a:fld>
            <a:endParaRPr lang="en-US"/>
          </a:p>
        </p:txBody>
      </p:sp>
      <p:sp>
        <p:nvSpPr>
          <p:cNvPr id="6" name="Footer Placeholder 5">
            <a:extLst>
              <a:ext uri="{FF2B5EF4-FFF2-40B4-BE49-F238E27FC236}">
                <a16:creationId xmlns:a16="http://schemas.microsoft.com/office/drawing/2014/main" id="{E1F9B60A-83C8-4845-83E6-B3A4356C3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ABE5B-CA26-499B-8CF6-B3C5E047E54C}"/>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88771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3D833-0FAA-4C1C-9893-BD334EAB6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0AC69-F86C-4B3F-852E-A8CBC8ACE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210E3-5705-4DF6-B0FB-AEE4A0633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62AA6-B343-446B-A1C7-11F959CDAC9E}" type="datetimeFigureOut">
              <a:rPr lang="en-US" smtClean="0"/>
              <a:t>7/1/2023</a:t>
            </a:fld>
            <a:endParaRPr lang="en-US"/>
          </a:p>
        </p:txBody>
      </p:sp>
      <p:sp>
        <p:nvSpPr>
          <p:cNvPr id="5" name="Footer Placeholder 4">
            <a:extLst>
              <a:ext uri="{FF2B5EF4-FFF2-40B4-BE49-F238E27FC236}">
                <a16:creationId xmlns:a16="http://schemas.microsoft.com/office/drawing/2014/main" id="{5012A470-F90D-4C71-9F8B-C077AF3A7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3F73C-949E-406B-834A-685888A9F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54AFF-1DCA-4A81-AEE9-C2CE900D1BB5}" type="slidenum">
              <a:rPr lang="en-US" smtClean="0"/>
              <a:t>‹#›</a:t>
            </a:fld>
            <a:endParaRPr lang="en-US"/>
          </a:p>
        </p:txBody>
      </p:sp>
    </p:spTree>
    <p:extLst>
      <p:ext uri="{BB962C8B-B14F-4D97-AF65-F5344CB8AC3E}">
        <p14:creationId xmlns:p14="http://schemas.microsoft.com/office/powerpoint/2010/main" val="88559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ECAEA-14D3-DE37-53E2-79B3D64CD75E}"/>
              </a:ext>
            </a:extLst>
          </p:cNvPr>
          <p:cNvPicPr>
            <a:picLocks noChangeAspect="1"/>
          </p:cNvPicPr>
          <p:nvPr/>
        </p:nvPicPr>
        <p:blipFill rotWithShape="1">
          <a:blip r:embed="rId3">
            <a:extLst>
              <a:ext uri="{28A0092B-C50C-407E-A947-70E740481C1C}">
                <a14:useLocalDpi xmlns:a14="http://schemas.microsoft.com/office/drawing/2010/main" val="0"/>
              </a:ext>
            </a:extLst>
          </a:blip>
          <a:srcRect t="1444" b="45738"/>
          <a:stretch/>
        </p:blipFill>
        <p:spPr>
          <a:xfrm>
            <a:off x="0" y="124692"/>
            <a:ext cx="12192000" cy="4829693"/>
          </a:xfrm>
          <a:prstGeom prst="rect">
            <a:avLst/>
          </a:prstGeom>
        </p:spPr>
      </p:pic>
      <p:sp>
        <p:nvSpPr>
          <p:cNvPr id="9" name="Rectangle 8">
            <a:extLst>
              <a:ext uri="{FF2B5EF4-FFF2-40B4-BE49-F238E27FC236}">
                <a16:creationId xmlns:a16="http://schemas.microsoft.com/office/drawing/2014/main" id="{45D02FD0-E260-4827-A1D5-5789E609F0AA}"/>
              </a:ext>
            </a:extLst>
          </p:cNvPr>
          <p:cNvSpPr/>
          <p:nvPr/>
        </p:nvSpPr>
        <p:spPr>
          <a:xfrm>
            <a:off x="1670957" y="2444496"/>
            <a:ext cx="8850086" cy="149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3600" b="1">
                <a:solidFill>
                  <a:srgbClr val="FFFFFF"/>
                </a:solidFill>
                <a:effectLst/>
                <a:latin typeface="Calibri" panose="020F0502020204030204" pitchFamily="34" charset="0"/>
                <a:ea typeface="Calibri" panose="020F0502020204030204" pitchFamily="34" charset="0"/>
                <a:cs typeface="Vrinda" panose="020B0502040204020203" pitchFamily="34" charset="0"/>
              </a:rPr>
              <a:t>Integrating Gender-Based Violence Response into Family Planning and Reproductive Health Service Delivery</a:t>
            </a:r>
          </a:p>
        </p:txBody>
      </p:sp>
      <p:sp>
        <p:nvSpPr>
          <p:cNvPr id="8" name="Rectangle 7">
            <a:extLst>
              <a:ext uri="{FF2B5EF4-FFF2-40B4-BE49-F238E27FC236}">
                <a16:creationId xmlns:a16="http://schemas.microsoft.com/office/drawing/2014/main" id="{FC0235D4-D827-4C21-8070-6F062DEEA618}"/>
              </a:ext>
            </a:extLst>
          </p:cNvPr>
          <p:cNvSpPr/>
          <p:nvPr/>
        </p:nvSpPr>
        <p:spPr>
          <a:xfrm>
            <a:off x="5010150" y="5219139"/>
            <a:ext cx="2171700" cy="1314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8344244B-D5C3-0CAA-E8D2-CBD2230C845D}"/>
              </a:ext>
            </a:extLst>
          </p:cNvPr>
          <p:cNvSpPr txBox="1"/>
          <p:nvPr/>
        </p:nvSpPr>
        <p:spPr>
          <a:xfrm>
            <a:off x="0" y="4102961"/>
            <a:ext cx="12192000" cy="461665"/>
          </a:xfrm>
          <a:prstGeom prst="rect">
            <a:avLst/>
          </a:prstGeom>
          <a:noFill/>
        </p:spPr>
        <p:txBody>
          <a:bodyPr wrap="square" rtlCol="0">
            <a:spAutoFit/>
          </a:bodyPr>
          <a:lstStyle/>
          <a:p>
            <a:pPr algn="ctr"/>
            <a:r>
              <a:rPr lang="en-US" sz="2400" b="1" dirty="0">
                <a:solidFill>
                  <a:schemeClr val="bg1"/>
                </a:solidFill>
              </a:rPr>
              <a:t>—Day 1—</a:t>
            </a:r>
          </a:p>
        </p:txBody>
      </p:sp>
    </p:spTree>
    <p:extLst>
      <p:ext uri="{BB962C8B-B14F-4D97-AF65-F5344CB8AC3E}">
        <p14:creationId xmlns:p14="http://schemas.microsoft.com/office/powerpoint/2010/main" val="270234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4C0479-1782-5EA7-E8E5-086764DD2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5" name="Rectangle: Rounded Corners 4">
            <a:extLst>
              <a:ext uri="{FF2B5EF4-FFF2-40B4-BE49-F238E27FC236}">
                <a16:creationId xmlns:a16="http://schemas.microsoft.com/office/drawing/2014/main" id="{4FDE1C8B-389C-493C-ABB4-1F2ED73D35BF}"/>
              </a:ext>
            </a:extLst>
          </p:cNvPr>
          <p:cNvSpPr/>
          <p:nvPr/>
        </p:nvSpPr>
        <p:spPr>
          <a:xfrm>
            <a:off x="1322265" y="1707500"/>
            <a:ext cx="9563724" cy="3267856"/>
          </a:xfrm>
          <a:prstGeom prst="rect">
            <a:avLst/>
          </a:prstGeom>
          <a:solidFill>
            <a:srgbClr val="224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DF75A-1A1B-4B84-96D8-BFE4D029EAFC}"/>
              </a:ext>
            </a:extLst>
          </p:cNvPr>
          <p:cNvSpPr>
            <a:spLocks noGrp="1"/>
          </p:cNvSpPr>
          <p:nvPr>
            <p:ph type="title"/>
          </p:nvPr>
        </p:nvSpPr>
        <p:spPr>
          <a:xfrm>
            <a:off x="0" y="602874"/>
            <a:ext cx="12183873" cy="809526"/>
          </a:xfrm>
        </p:spPr>
        <p:txBody>
          <a:bodyPr>
            <a:noAutofit/>
          </a:bodyPr>
          <a:lstStyle/>
          <a:p>
            <a:pPr algn="ctr">
              <a:lnSpc>
                <a:spcPct val="100000"/>
              </a:lnSpc>
              <a:spcBef>
                <a:spcPts val="600"/>
              </a:spcBef>
            </a:pP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It’s not fair or equal…</a:t>
            </a:r>
            <a:endParaRPr lang="en-US" sz="3200">
              <a:solidFill>
                <a:srgbClr val="224494"/>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50D59A-ED0B-4A3F-B51B-C8791088B5C0}"/>
              </a:ext>
            </a:extLst>
          </p:cNvPr>
          <p:cNvSpPr txBox="1"/>
          <p:nvPr/>
        </p:nvSpPr>
        <p:spPr>
          <a:xfrm>
            <a:off x="2239096" y="2002600"/>
            <a:ext cx="8004747" cy="2677656"/>
          </a:xfrm>
          <a:prstGeom prst="rect">
            <a:avLst/>
          </a:prstGeom>
          <a:noFill/>
        </p:spPr>
        <p:txBody>
          <a:bodyPr wrap="square" rtlCol="0">
            <a:spAutoFit/>
          </a:bodyPr>
          <a:lstStyle/>
          <a:p>
            <a:r>
              <a:rPr lang="en-US" sz="2400">
                <a:solidFill>
                  <a:schemeClr val="bg1"/>
                </a:solidFill>
              </a:rPr>
              <a:t>WOMEN ARE </a:t>
            </a:r>
            <a:r>
              <a:rPr lang="en-US" sz="2400" b="1">
                <a:solidFill>
                  <a:srgbClr val="F29D37"/>
                </a:solidFill>
              </a:rPr>
              <a:t>HALF</a:t>
            </a:r>
            <a:r>
              <a:rPr lang="en-US" sz="2400" b="1">
                <a:solidFill>
                  <a:schemeClr val="bg1"/>
                </a:solidFill>
              </a:rPr>
              <a:t> </a:t>
            </a:r>
            <a:r>
              <a:rPr lang="en-US" sz="2400">
                <a:solidFill>
                  <a:schemeClr val="bg1"/>
                </a:solidFill>
              </a:rPr>
              <a:t>THE WORLD’S POPULATION. </a:t>
            </a:r>
          </a:p>
          <a:p>
            <a:endParaRPr lang="en-US" sz="2400">
              <a:solidFill>
                <a:schemeClr val="bg1"/>
              </a:solidFill>
            </a:endParaRPr>
          </a:p>
          <a:p>
            <a:r>
              <a:rPr lang="en-US" sz="2400">
                <a:solidFill>
                  <a:schemeClr val="bg1"/>
                </a:solidFill>
              </a:rPr>
              <a:t>YET, WOMEN LIVE WITH A </a:t>
            </a:r>
            <a:r>
              <a:rPr lang="en-US" sz="2400" b="1">
                <a:solidFill>
                  <a:srgbClr val="F29D37"/>
                </a:solidFill>
              </a:rPr>
              <a:t>3X GREATER </a:t>
            </a:r>
            <a:r>
              <a:rPr lang="en-US" sz="2400">
                <a:solidFill>
                  <a:schemeClr val="bg1"/>
                </a:solidFill>
              </a:rPr>
              <a:t>LIFETIME EXPERIENCE OF GENDER-BASED VIOLENCE.  IN LOW AND MIDDLE INCOME COUNTRIES, GENDER DISCRIMINATION RESULTS IN AN ESTIMATED </a:t>
            </a:r>
            <a:r>
              <a:rPr lang="en-US" sz="2400" b="1">
                <a:solidFill>
                  <a:srgbClr val="F29D37"/>
                </a:solidFill>
              </a:rPr>
              <a:t>3.9 MILLION EXCESS DEATHS </a:t>
            </a:r>
            <a:r>
              <a:rPr lang="en-US" sz="2400">
                <a:solidFill>
                  <a:schemeClr val="bg1"/>
                </a:solidFill>
              </a:rPr>
              <a:t>AMONG WOMEN AND GIRLS BY THE AGE OF 60. </a:t>
            </a:r>
          </a:p>
        </p:txBody>
      </p:sp>
      <p:sp>
        <p:nvSpPr>
          <p:cNvPr id="9" name="Rectangle 8">
            <a:extLst>
              <a:ext uri="{FF2B5EF4-FFF2-40B4-BE49-F238E27FC236}">
                <a16:creationId xmlns:a16="http://schemas.microsoft.com/office/drawing/2014/main" id="{E8E0ABF8-9A3E-73B8-6208-F35F62D0E6AF}"/>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0" name="Rectangle 9">
            <a:extLst>
              <a:ext uri="{FF2B5EF4-FFF2-40B4-BE49-F238E27FC236}">
                <a16:creationId xmlns:a16="http://schemas.microsoft.com/office/drawing/2014/main" id="{27866173-DB28-AEA0-ECF9-9E2D906868F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DF85EE8-32ED-8D7D-BC0A-96C5D3062D8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DE547F-9396-4657-2F63-1E1D9830B174}"/>
              </a:ext>
            </a:extLst>
          </p:cNvPr>
          <p:cNvSpPr txBox="1"/>
          <p:nvPr/>
        </p:nvSpPr>
        <p:spPr>
          <a:xfrm>
            <a:off x="1324506" y="5148550"/>
            <a:ext cx="6099716" cy="333617"/>
          </a:xfrm>
          <a:prstGeom prst="rect">
            <a:avLst/>
          </a:prstGeom>
          <a:noFill/>
        </p:spPr>
        <p:txBody>
          <a:bodyPr wrap="square" lIns="91440" tIns="45720" rIns="91440" bIns="45720" anchor="t">
            <a:spAutoFit/>
          </a:bodyPr>
          <a:lstStyle/>
          <a:p>
            <a:pPr>
              <a:lnSpc>
                <a:spcPct val="120000"/>
              </a:lnSpc>
              <a:spcBef>
                <a:spcPts val="600"/>
              </a:spcBef>
            </a:pPr>
            <a:r>
              <a:rPr lang="en-US" sz="1400" i="1">
                <a:solidFill>
                  <a:schemeClr val="tx1">
                    <a:lumMod val="85000"/>
                    <a:lumOff val="15000"/>
                  </a:schemeClr>
                </a:solidFill>
                <a:latin typeface="Calibri"/>
                <a:cs typeface="Calibri"/>
              </a:rPr>
              <a:t>Source: World Bank</a:t>
            </a:r>
            <a:endParaRPr lang="en-US" sz="1400" i="1">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79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5C1FC-AA43-F554-69D4-F5C8379C8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76A822D0-FB93-4735-B4F0-CE4815CAB086}"/>
              </a:ext>
            </a:extLst>
          </p:cNvPr>
          <p:cNvSpPr>
            <a:spLocks noGrp="1"/>
          </p:cNvSpPr>
          <p:nvPr>
            <p:ph type="title"/>
          </p:nvPr>
        </p:nvSpPr>
        <p:spPr>
          <a:xfrm>
            <a:off x="0" y="263687"/>
            <a:ext cx="12183873" cy="830629"/>
          </a:xfrm>
        </p:spPr>
        <p:txBody>
          <a:bodyPr>
            <a:normAutofit/>
          </a:bodyPr>
          <a:lstStyle/>
          <a:p>
            <a:pPr algn="ctr">
              <a:lnSpc>
                <a:spcPct val="100000"/>
              </a:lnSpc>
              <a:spcBef>
                <a:spcPts val="600"/>
              </a:spcBef>
            </a:pPr>
            <a:r>
              <a:rPr lang="en-US" sz="3200" b="1">
                <a:solidFill>
                  <a:srgbClr val="224494"/>
                </a:solidFill>
                <a:latin typeface="Calibri" panose="020F0502020204030204" pitchFamily="34" charset="0"/>
                <a:cs typeface="Calibri" panose="020F0502020204030204" pitchFamily="34" charset="0"/>
              </a:rPr>
              <a:t>Let’s Try a Gender Quiz</a:t>
            </a:r>
          </a:p>
        </p:txBody>
      </p:sp>
      <p:sp>
        <p:nvSpPr>
          <p:cNvPr id="15" name="Rectangle 14">
            <a:extLst>
              <a:ext uri="{FF2B5EF4-FFF2-40B4-BE49-F238E27FC236}">
                <a16:creationId xmlns:a16="http://schemas.microsoft.com/office/drawing/2014/main" id="{E0BE8DF8-D788-0AB6-8C90-DDCCE93E3B48}"/>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6" name="Rectangle 15">
            <a:extLst>
              <a:ext uri="{FF2B5EF4-FFF2-40B4-BE49-F238E27FC236}">
                <a16:creationId xmlns:a16="http://schemas.microsoft.com/office/drawing/2014/main" id="{018D14A3-1C1A-EB29-3F41-AEDF60A3387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F72E8308-A516-A00B-C727-D733AE9F744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pic>
        <p:nvPicPr>
          <p:cNvPr id="21" name="Picture 20" descr="Table&#10;&#10;Description automatically generated">
            <a:extLst>
              <a:ext uri="{FF2B5EF4-FFF2-40B4-BE49-F238E27FC236}">
                <a16:creationId xmlns:a16="http://schemas.microsoft.com/office/drawing/2014/main" id="{7CB23FD5-8A1B-6F6C-A78E-B04F398FF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18" y="2400297"/>
            <a:ext cx="11757384" cy="3408319"/>
          </a:xfrm>
          <a:prstGeom prst="rect">
            <a:avLst/>
          </a:prstGeom>
        </p:spPr>
      </p:pic>
      <p:sp>
        <p:nvSpPr>
          <p:cNvPr id="23" name="TextBox 22">
            <a:extLst>
              <a:ext uri="{FF2B5EF4-FFF2-40B4-BE49-F238E27FC236}">
                <a16:creationId xmlns:a16="http://schemas.microsoft.com/office/drawing/2014/main" id="{4408253A-6837-87C9-D520-6284E8EE7370}"/>
              </a:ext>
            </a:extLst>
          </p:cNvPr>
          <p:cNvSpPr txBox="1"/>
          <p:nvPr/>
        </p:nvSpPr>
        <p:spPr>
          <a:xfrm>
            <a:off x="2962076" y="998854"/>
            <a:ext cx="6100354" cy="923330"/>
          </a:xfrm>
          <a:prstGeom prst="rect">
            <a:avLst/>
          </a:prstGeom>
          <a:noFill/>
        </p:spPr>
        <p:txBody>
          <a:bodyPr wrap="square">
            <a:spAutoFit/>
          </a:bodyPr>
          <a:lstStyle/>
          <a:p>
            <a:pPr marL="0" marR="0" algn="ctr">
              <a:spcBef>
                <a:spcPts val="0"/>
              </a:spcBef>
              <a:spcAft>
                <a:spcPts val="600"/>
              </a:spcAft>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Please read each statement below carefully. Then check the appropriate box to answer the question: </a:t>
            </a:r>
            <a:br>
              <a:rPr lang="en-US">
                <a:solidFill>
                  <a:srgbClr val="262626"/>
                </a:solidFill>
                <a:latin typeface="Calibri" panose="020F0502020204030204" pitchFamily="34" charset="0"/>
                <a:ea typeface="Calibri" panose="020F0502020204030204" pitchFamily="34" charset="0"/>
                <a:cs typeface="Vrinda" panose="020B0502040204020203" pitchFamily="34" charset="0"/>
              </a:rPr>
            </a:br>
            <a:r>
              <a:rPr lang="en-US" sz="1800" b="1" i="1">
                <a:solidFill>
                  <a:srgbClr val="262626"/>
                </a:solidFill>
                <a:effectLst/>
                <a:latin typeface="Calibri" panose="020F0502020204030204" pitchFamily="34" charset="0"/>
                <a:ea typeface="Calibri" panose="020F0502020204030204" pitchFamily="34" charset="0"/>
                <a:cs typeface="Vrinda" panose="020B0502040204020203" pitchFamily="34" charset="0"/>
              </a:rPr>
              <a:t>Does this issue relate to </a:t>
            </a:r>
            <a:r>
              <a:rPr lang="en-US" sz="1800" b="1" i="1" u="sng">
                <a:solidFill>
                  <a:srgbClr val="262626"/>
                </a:solidFill>
                <a:effectLst/>
                <a:latin typeface="Calibri" panose="020F0502020204030204" pitchFamily="34" charset="0"/>
                <a:ea typeface="Calibri" panose="020F0502020204030204" pitchFamily="34" charset="0"/>
                <a:cs typeface="Vrinda" panose="020B0502040204020203" pitchFamily="34" charset="0"/>
              </a:rPr>
              <a:t>sex</a:t>
            </a:r>
            <a:r>
              <a:rPr lang="en-US" sz="1800" b="1" i="1">
                <a:solidFill>
                  <a:srgbClr val="262626"/>
                </a:solidFill>
                <a:effectLst/>
                <a:latin typeface="Calibri" panose="020F0502020204030204" pitchFamily="34" charset="0"/>
                <a:ea typeface="Calibri" panose="020F0502020204030204" pitchFamily="34" charset="0"/>
                <a:cs typeface="Vrinda" panose="020B0502040204020203" pitchFamily="34" charset="0"/>
              </a:rPr>
              <a:t> or does it relate to </a:t>
            </a:r>
            <a:r>
              <a:rPr lang="en-US" sz="1800" b="1" i="1" u="sng">
                <a:solidFill>
                  <a:srgbClr val="262626"/>
                </a:solidFill>
                <a:effectLst/>
                <a:latin typeface="Calibri" panose="020F0502020204030204" pitchFamily="34" charset="0"/>
                <a:ea typeface="Calibri" panose="020F0502020204030204" pitchFamily="34" charset="0"/>
                <a:cs typeface="Vrinda" panose="020B0502040204020203" pitchFamily="34" charset="0"/>
              </a:rPr>
              <a:t>gender</a:t>
            </a:r>
            <a:r>
              <a:rPr lang="en-US" sz="1800" b="1" i="1">
                <a:solidFill>
                  <a:srgbClr val="262626"/>
                </a:solidFill>
                <a:effectLst/>
                <a:latin typeface="Calibri" panose="020F0502020204030204" pitchFamily="34" charset="0"/>
                <a:ea typeface="Calibri" panose="020F0502020204030204" pitchFamily="34" charset="0"/>
                <a:cs typeface="Vrinda" panose="020B0502040204020203" pitchFamily="34" charset="0"/>
              </a:rPr>
              <a:t>?</a:t>
            </a:r>
            <a:endPar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45646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E4E51D-8931-0779-13E7-BAC96CBBC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4CFE7E07-23A1-4F5D-A79A-68DE2A429033}"/>
              </a:ext>
            </a:extLst>
          </p:cNvPr>
          <p:cNvSpPr>
            <a:spLocks noGrp="1"/>
          </p:cNvSpPr>
          <p:nvPr>
            <p:ph type="title"/>
          </p:nvPr>
        </p:nvSpPr>
        <p:spPr>
          <a:xfrm>
            <a:off x="8127" y="220394"/>
            <a:ext cx="12183873" cy="833538"/>
          </a:xfrm>
        </p:spPr>
        <p:txBody>
          <a:bodyPr>
            <a:normAutofit/>
          </a:bodyPr>
          <a:lstStyle/>
          <a:p>
            <a:pPr algn="ctr">
              <a:lnSpc>
                <a:spcPct val="100000"/>
              </a:lnSpc>
              <a:spcBef>
                <a:spcPts val="600"/>
              </a:spcBef>
            </a:pP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Understanding the Difference </a:t>
            </a:r>
            <a:r>
              <a:rPr lang="en-US" sz="3400" b="1">
                <a:solidFill>
                  <a:srgbClr val="224494"/>
                </a:solidFill>
                <a:latin typeface="Calibri" panose="020F0502020204030204" pitchFamily="34" charset="0"/>
                <a:ea typeface="Times New Roman" panose="02020603050405020304" pitchFamily="18" charset="0"/>
                <a:cs typeface="Calibri" panose="020F0502020204030204" pitchFamily="34" charset="0"/>
              </a:rPr>
              <a:t>B</a:t>
            </a: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etween Sex and Gender</a:t>
            </a:r>
            <a:endParaRPr lang="en-US" sz="3400">
              <a:solidFill>
                <a:srgbClr val="224494"/>
              </a:solidFill>
              <a:latin typeface="Calibri" panose="020F0502020204030204" pitchFamily="34" charset="0"/>
              <a:cs typeface="Calibri" panose="020F0502020204030204" pitchFamily="34" charset="0"/>
            </a:endParaRPr>
          </a:p>
        </p:txBody>
      </p:sp>
      <p:pic>
        <p:nvPicPr>
          <p:cNvPr id="14" name="Picture 13" descr="Table&#10;&#10;Description automatically generated">
            <a:extLst>
              <a:ext uri="{FF2B5EF4-FFF2-40B4-BE49-F238E27FC236}">
                <a16:creationId xmlns:a16="http://schemas.microsoft.com/office/drawing/2014/main" id="{F7685F3B-CFF5-3B87-8D0E-66C8711FE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43" y="1013755"/>
            <a:ext cx="11353967" cy="5237435"/>
          </a:xfrm>
          <a:prstGeom prst="rect">
            <a:avLst/>
          </a:prstGeom>
        </p:spPr>
      </p:pic>
      <p:sp>
        <p:nvSpPr>
          <p:cNvPr id="6" name="Rectangle 5">
            <a:extLst>
              <a:ext uri="{FF2B5EF4-FFF2-40B4-BE49-F238E27FC236}">
                <a16:creationId xmlns:a16="http://schemas.microsoft.com/office/drawing/2014/main" id="{E32DABFA-71B3-AD60-2EB9-AA572ACB9E71}"/>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3" name="Rectangle 12">
            <a:extLst>
              <a:ext uri="{FF2B5EF4-FFF2-40B4-BE49-F238E27FC236}">
                <a16:creationId xmlns:a16="http://schemas.microsoft.com/office/drawing/2014/main" id="{DCECAA70-B0D6-17BD-0D69-1EDCDAC4CD11}"/>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4379653C-34A8-5981-B818-B73FAFEA173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395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388AD-6C2B-E48D-A9E5-6C81DDCFE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Content Placeholder 2">
            <a:extLst>
              <a:ext uri="{FF2B5EF4-FFF2-40B4-BE49-F238E27FC236}">
                <a16:creationId xmlns:a16="http://schemas.microsoft.com/office/drawing/2014/main" id="{8009AA96-0BC2-43FC-8294-C7A155222694}"/>
              </a:ext>
            </a:extLst>
          </p:cNvPr>
          <p:cNvSpPr txBox="1">
            <a:spLocks/>
          </p:cNvSpPr>
          <p:nvPr/>
        </p:nvSpPr>
        <p:spPr>
          <a:xfrm>
            <a:off x="652678" y="1166221"/>
            <a:ext cx="5062916" cy="4173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2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Gender Norms</a:t>
            </a:r>
            <a:endPar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p>
            <a:pPr marL="0" indent="0">
              <a:spcBef>
                <a:spcPts val="0"/>
              </a:spcBef>
              <a:spcAft>
                <a:spcPts val="600"/>
              </a:spcAft>
              <a:buNone/>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What society considers male and female behavior, leading to the formation of gender roles, which are the roles men and women, and boys and girls, are expected to take in society.</a:t>
            </a:r>
          </a:p>
          <a:p>
            <a:pPr marL="0" marR="0" indent="0">
              <a:spcBef>
                <a:spcPts val="1200"/>
              </a:spcBef>
              <a:spcAft>
                <a:spcPts val="300"/>
              </a:spcAft>
              <a:buNone/>
            </a:pPr>
            <a:r>
              <a:rPr lang="en-US" sz="22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Gender Awareness </a:t>
            </a:r>
          </a:p>
          <a:p>
            <a:pPr marL="0" marR="0" indent="0">
              <a:spcBef>
                <a:spcPts val="0"/>
              </a:spcBef>
              <a:spcAft>
                <a:spcPts val="600"/>
              </a:spcAft>
              <a:buNone/>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An awareness of the differences in roles and relations between women and men. It recognizes that the life experiences, expectations, and needs of women and men are different, varying across the culture and society.</a:t>
            </a:r>
          </a:p>
        </p:txBody>
      </p:sp>
      <p:sp>
        <p:nvSpPr>
          <p:cNvPr id="2" name="Rectangle 1"/>
          <p:cNvSpPr/>
          <p:nvPr/>
        </p:nvSpPr>
        <p:spPr>
          <a:xfrm>
            <a:off x="8127" y="320911"/>
            <a:ext cx="12183873" cy="584775"/>
          </a:xfrm>
          <a:prstGeom prst="rect">
            <a:avLst/>
          </a:prstGeom>
        </p:spPr>
        <p:txBody>
          <a:bodyPr wrap="square">
            <a:spAutoFit/>
          </a:bodyPr>
          <a:lstStyle/>
          <a:p>
            <a:pPr algn="ct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Key Terms</a:t>
            </a:r>
            <a:endParaRPr lang="en-US" sz="3200">
              <a:solidFill>
                <a:srgbClr val="224494"/>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2778BAF-EC11-52DC-BEB5-16B7F53B0627}"/>
              </a:ext>
            </a:extLst>
          </p:cNvPr>
          <p:cNvSpPr txBox="1"/>
          <p:nvPr/>
        </p:nvSpPr>
        <p:spPr>
          <a:xfrm>
            <a:off x="6616701" y="1166221"/>
            <a:ext cx="5062915" cy="3177793"/>
          </a:xfrm>
          <a:prstGeom prst="rect">
            <a:avLst/>
          </a:prstGeom>
          <a:noFill/>
        </p:spPr>
        <p:txBody>
          <a:bodyPr wrap="square">
            <a:spAutoFit/>
          </a:bodyPr>
          <a:lstStyle/>
          <a:p>
            <a:pPr marL="0" marR="0" indent="0">
              <a:spcBef>
                <a:spcPts val="1200"/>
              </a:spcBef>
              <a:spcAft>
                <a:spcPts val="300"/>
              </a:spcAft>
              <a:buNone/>
            </a:pPr>
            <a:r>
              <a:rPr lang="en-US" sz="22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Gender Equity</a:t>
            </a:r>
          </a:p>
          <a:p>
            <a:pPr marL="0" marR="0" indent="0">
              <a:spcBef>
                <a:spcPts val="0"/>
              </a:spcBef>
              <a:spcAft>
                <a:spcPts val="600"/>
              </a:spcAft>
              <a:buNone/>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The absence of discrimination based on a person’s sex or gender. Gender equity means providing the same opportunity to each person, including access to and control of social, economic, and political resources, including protection under the law, such as health services, education, and voting rights. </a:t>
            </a:r>
          </a:p>
        </p:txBody>
      </p:sp>
      <p:sp>
        <p:nvSpPr>
          <p:cNvPr id="15" name="Rectangle 14">
            <a:extLst>
              <a:ext uri="{FF2B5EF4-FFF2-40B4-BE49-F238E27FC236}">
                <a16:creationId xmlns:a16="http://schemas.microsoft.com/office/drawing/2014/main" id="{91360179-5C69-6503-B182-EA9598293602}"/>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6" name="Rectangle 15">
            <a:extLst>
              <a:ext uri="{FF2B5EF4-FFF2-40B4-BE49-F238E27FC236}">
                <a16:creationId xmlns:a16="http://schemas.microsoft.com/office/drawing/2014/main" id="{9B6A4A67-5F55-6C9F-AEA5-08A581E68253}"/>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5D2BDED7-2ACD-5546-935D-6B9CF6C97BB2}"/>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42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9DC75-D2EB-06AA-E386-21F63B8B8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5" name="TextBox 14">
            <a:extLst>
              <a:ext uri="{FF2B5EF4-FFF2-40B4-BE49-F238E27FC236}">
                <a16:creationId xmlns:a16="http://schemas.microsoft.com/office/drawing/2014/main" id="{B2F63071-DC49-F352-7927-AAA4E15BD186}"/>
              </a:ext>
            </a:extLst>
          </p:cNvPr>
          <p:cNvSpPr txBox="1"/>
          <p:nvPr/>
        </p:nvSpPr>
        <p:spPr>
          <a:xfrm>
            <a:off x="902295" y="1193767"/>
            <a:ext cx="4685211" cy="4462760"/>
          </a:xfrm>
          <a:prstGeom prst="rect">
            <a:avLst/>
          </a:prstGeom>
          <a:noFill/>
        </p:spPr>
        <p:txBody>
          <a:bodyPr wrap="square">
            <a:spAutoFit/>
          </a:bodyPr>
          <a:lstStyle/>
          <a:p>
            <a:pPr marL="0" marR="0">
              <a:spcBef>
                <a:spcPts val="1200"/>
              </a:spcBef>
              <a:spcAft>
                <a:spcPts val="300"/>
              </a:spcAft>
            </a:pPr>
            <a:r>
              <a:rPr lang="en-US" sz="22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Gender Discrimination</a:t>
            </a:r>
          </a:p>
          <a:p>
            <a:pPr marL="0" marR="0">
              <a:spcBef>
                <a:spcPts val="0"/>
              </a:spcBef>
              <a:spcAft>
                <a:spcPts val="600"/>
              </a:spcAft>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Any distinction, exclusion, or restriction made on the basis of socially constructed gender roles and norms, which prevents a person from enjoying full human rights.</a:t>
            </a:r>
          </a:p>
          <a:p>
            <a:pPr marL="0" marR="0">
              <a:spcBef>
                <a:spcPts val="1200"/>
              </a:spcBef>
              <a:spcAft>
                <a:spcPts val="300"/>
              </a:spcAft>
            </a:pPr>
            <a:r>
              <a:rPr lang="en-US" sz="22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Gender-Related Barriers</a:t>
            </a:r>
          </a:p>
          <a:p>
            <a:pPr marL="0" marR="0">
              <a:spcBef>
                <a:spcPts val="0"/>
              </a:spcBef>
              <a:spcAft>
                <a:spcPts val="600"/>
              </a:spcAft>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Obstacles to access and use of health services, which are related to deep-rooted social and cultural norms about the roles of women, men, and those with diverse gender identities.</a:t>
            </a:r>
          </a:p>
        </p:txBody>
      </p:sp>
      <p:sp>
        <p:nvSpPr>
          <p:cNvPr id="17" name="TextBox 16">
            <a:extLst>
              <a:ext uri="{FF2B5EF4-FFF2-40B4-BE49-F238E27FC236}">
                <a16:creationId xmlns:a16="http://schemas.microsoft.com/office/drawing/2014/main" id="{6376E977-A3BE-AD27-6FA2-A292CF309105}"/>
              </a:ext>
            </a:extLst>
          </p:cNvPr>
          <p:cNvSpPr txBox="1"/>
          <p:nvPr/>
        </p:nvSpPr>
        <p:spPr>
          <a:xfrm>
            <a:off x="6266773" y="1184949"/>
            <a:ext cx="5286104" cy="3854901"/>
          </a:xfrm>
          <a:prstGeom prst="rect">
            <a:avLst/>
          </a:prstGeom>
          <a:noFill/>
        </p:spPr>
        <p:txBody>
          <a:bodyPr wrap="square">
            <a:spAutoFit/>
          </a:bodyPr>
          <a:lstStyle/>
          <a:p>
            <a:pPr marL="0" marR="0">
              <a:spcBef>
                <a:spcPts val="1200"/>
              </a:spcBef>
              <a:spcAft>
                <a:spcPts val="300"/>
              </a:spcAft>
            </a:pPr>
            <a:r>
              <a:rPr lang="en-US" sz="22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Gender-Based Violence (GBV)</a:t>
            </a:r>
          </a:p>
          <a:p>
            <a:pPr marL="0" marR="0">
              <a:spcBef>
                <a:spcPts val="0"/>
              </a:spcBef>
              <a:spcAft>
                <a:spcPts val="600"/>
              </a:spcAft>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Any act that is perpetrated against a person’s will and is based on gender norms and unequal power relationships. This includes threats or acts of coercion, arbitrary deprivation of liberty, neglect, or discrimination, whether occurring in public or in private life. GBV encompasses physical or sexual assault, emotional or psychological harm, denial of resources or access to services, and denial of legal self-autonomy.</a:t>
            </a:r>
          </a:p>
        </p:txBody>
      </p:sp>
      <p:sp>
        <p:nvSpPr>
          <p:cNvPr id="23" name="Rectangle 22">
            <a:extLst>
              <a:ext uri="{FF2B5EF4-FFF2-40B4-BE49-F238E27FC236}">
                <a16:creationId xmlns:a16="http://schemas.microsoft.com/office/drawing/2014/main" id="{D32D7C02-AFC7-1E95-A1AF-0DC83331D9AC}"/>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24" name="Rectangle 23">
            <a:extLst>
              <a:ext uri="{FF2B5EF4-FFF2-40B4-BE49-F238E27FC236}">
                <a16:creationId xmlns:a16="http://schemas.microsoft.com/office/drawing/2014/main" id="{E1EC2230-D3A9-61D1-81F4-0C7F3FE65C77}"/>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784600AA-C08C-48EE-CFEB-BCDBBEF47159}"/>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27EEDB04-4861-83DE-1403-E2A74B1B389D}"/>
              </a:ext>
            </a:extLst>
          </p:cNvPr>
          <p:cNvSpPr/>
          <p:nvPr/>
        </p:nvSpPr>
        <p:spPr>
          <a:xfrm>
            <a:off x="8127" y="320911"/>
            <a:ext cx="12183873" cy="584775"/>
          </a:xfrm>
          <a:prstGeom prst="rect">
            <a:avLst/>
          </a:prstGeom>
        </p:spPr>
        <p:txBody>
          <a:bodyPr wrap="square">
            <a:spAutoFit/>
          </a:bodyPr>
          <a:lstStyle/>
          <a:p>
            <a:pPr algn="ct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Key Terms </a:t>
            </a:r>
            <a:r>
              <a:rPr lang="en-US" sz="2400" b="1" i="1">
                <a:solidFill>
                  <a:srgbClr val="224494"/>
                </a:solidFill>
                <a:latin typeface="Calibri" panose="020F0502020204030204" pitchFamily="34" charset="0"/>
                <a:ea typeface="Times New Roman" panose="02020603050405020304" pitchFamily="18" charset="0"/>
                <a:cs typeface="Calibri" panose="020F0502020204030204" pitchFamily="34" charset="0"/>
              </a:rPr>
              <a:t>continued</a:t>
            </a:r>
            <a:endParaRPr lang="en-US" sz="3200" i="1">
              <a:solidFill>
                <a:srgbClr val="2244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557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5AFC1-28C6-5436-A588-2ACD96AF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Rectangle 1"/>
          <p:cNvSpPr/>
          <p:nvPr/>
        </p:nvSpPr>
        <p:spPr>
          <a:xfrm>
            <a:off x="8128" y="405495"/>
            <a:ext cx="12191999" cy="584775"/>
          </a:xfrm>
          <a:prstGeom prst="rect">
            <a:avLst/>
          </a:prstGeom>
        </p:spPr>
        <p:txBody>
          <a:bodyPr wrap="square">
            <a:spAutoFit/>
          </a:bodyPr>
          <a:lstStyle/>
          <a:p>
            <a:pPr algn="ct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Understanding Gender and Power</a:t>
            </a:r>
            <a:endParaRPr lang="en-US" sz="3200">
              <a:solidFill>
                <a:srgbClr val="224494"/>
              </a:solidFill>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2835E87C-35DE-4A7A-9C06-FF4774247E11}"/>
              </a:ext>
            </a:extLst>
          </p:cNvPr>
          <p:cNvSpPr txBox="1">
            <a:spLocks/>
          </p:cNvSpPr>
          <p:nvPr/>
        </p:nvSpPr>
        <p:spPr>
          <a:xfrm>
            <a:off x="717476" y="1387004"/>
            <a:ext cx="10629398" cy="46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a:solidFill>
                  <a:schemeClr val="tx1">
                    <a:lumMod val="85000"/>
                    <a:lumOff val="15000"/>
                  </a:schemeClr>
                </a:solidFill>
                <a:latin typeface="Calibri" panose="020F0502020204030204" pitchFamily="34" charset="0"/>
                <a:cs typeface="Calibri" panose="020F0502020204030204" pitchFamily="34" charset="0"/>
              </a:rPr>
              <a:t>Power is the capacity or ability to direct or influence the behavior of self, others, or the course of events.  </a:t>
            </a:r>
            <a:br>
              <a:rPr lang="en-US" sz="2400" b="1" i="1">
                <a:solidFill>
                  <a:schemeClr val="tx1">
                    <a:lumMod val="85000"/>
                    <a:lumOff val="15000"/>
                  </a:schemeClr>
                </a:solidFill>
                <a:latin typeface="Calibri" panose="020F0502020204030204" pitchFamily="34" charset="0"/>
                <a:cs typeface="Calibri" panose="020F0502020204030204" pitchFamily="34" charset="0"/>
              </a:rPr>
            </a:br>
            <a:endParaRPr lang="en-US" sz="1800" b="1" i="1">
              <a:solidFill>
                <a:schemeClr val="tx1">
                  <a:lumMod val="85000"/>
                  <a:lumOff val="15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000" b="1">
                <a:solidFill>
                  <a:schemeClr val="tx1">
                    <a:lumMod val="85000"/>
                    <a:lumOff val="15000"/>
                  </a:schemeClr>
                </a:solidFill>
                <a:latin typeface="Calibri" panose="020F0502020204030204" pitchFamily="34" charset="0"/>
                <a:cs typeface="Calibri" panose="020F0502020204030204" pitchFamily="34" charset="0"/>
              </a:rPr>
              <a:t>Power Over</a:t>
            </a:r>
            <a:r>
              <a:rPr lang="en-US" sz="2000">
                <a:solidFill>
                  <a:schemeClr val="tx1">
                    <a:lumMod val="85000"/>
                    <a:lumOff val="15000"/>
                  </a:schemeClr>
                </a:solidFill>
                <a:latin typeface="Calibri" panose="020F0502020204030204" pitchFamily="34" charset="0"/>
                <a:cs typeface="Calibri" panose="020F0502020204030204" pitchFamily="34" charset="0"/>
              </a:rPr>
              <a:t>: an individual or institution’s degree of power translates to their capacity to exploit others, </a:t>
            </a:r>
            <a:r>
              <a:rPr lang="en-US" sz="2000" i="1">
                <a:solidFill>
                  <a:schemeClr val="tx1">
                    <a:lumMod val="85000"/>
                    <a:lumOff val="15000"/>
                  </a:schemeClr>
                </a:solidFill>
                <a:latin typeface="Calibri" panose="020F0502020204030204" pitchFamily="34" charset="0"/>
                <a:cs typeface="Calibri" panose="020F0502020204030204" pitchFamily="34" charset="0"/>
              </a:rPr>
              <a:t>regardless of intention or action to do so. </a:t>
            </a:r>
          </a:p>
          <a:p>
            <a:pPr marL="0" indent="0">
              <a:buFont typeface="Arial" panose="020B0604020202020204" pitchFamily="34" charset="0"/>
              <a:buNone/>
            </a:pPr>
            <a:endParaRPr lang="en-US" sz="1000" i="1">
              <a:solidFill>
                <a:schemeClr val="tx1">
                  <a:lumMod val="85000"/>
                  <a:lumOff val="15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000" b="1">
                <a:solidFill>
                  <a:schemeClr val="tx1">
                    <a:lumMod val="85000"/>
                    <a:lumOff val="15000"/>
                  </a:schemeClr>
                </a:solidFill>
                <a:latin typeface="Calibri" panose="020F0502020204030204" pitchFamily="34" charset="0"/>
                <a:cs typeface="Calibri" panose="020F0502020204030204" pitchFamily="34" charset="0"/>
              </a:rPr>
              <a:t>Power To</a:t>
            </a:r>
            <a:r>
              <a:rPr lang="en-US" sz="2000">
                <a:solidFill>
                  <a:schemeClr val="tx1">
                    <a:lumMod val="85000"/>
                    <a:lumOff val="15000"/>
                  </a:schemeClr>
                </a:solidFill>
                <a:latin typeface="Calibri" panose="020F0502020204030204" pitchFamily="34" charset="0"/>
                <a:cs typeface="Calibri" panose="020F0502020204030204" pitchFamily="34" charset="0"/>
              </a:rPr>
              <a:t>: an individual or institution’s capacity to create without using relationships of domination. The capacity to act and to exercise agency and realize the potential of goals, rights, or aspirations.</a:t>
            </a:r>
          </a:p>
          <a:p>
            <a:pPr marL="0" indent="0">
              <a:buFont typeface="Arial" panose="020B0604020202020204" pitchFamily="34" charset="0"/>
              <a:buNone/>
            </a:pPr>
            <a:endParaRPr lang="en-US" sz="1000" i="1">
              <a:solidFill>
                <a:schemeClr val="tx1">
                  <a:lumMod val="85000"/>
                  <a:lumOff val="15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000" b="1">
                <a:solidFill>
                  <a:schemeClr val="tx1">
                    <a:lumMod val="85000"/>
                    <a:lumOff val="15000"/>
                  </a:schemeClr>
                </a:solidFill>
                <a:latin typeface="Calibri" panose="020F0502020204030204" pitchFamily="34" charset="0"/>
                <a:cs typeface="Calibri" panose="020F0502020204030204" pitchFamily="34" charset="0"/>
              </a:rPr>
              <a:t>Power Within</a:t>
            </a:r>
            <a:r>
              <a:rPr lang="en-US" sz="2000">
                <a:solidFill>
                  <a:schemeClr val="tx1">
                    <a:lumMod val="85000"/>
                    <a:lumOff val="15000"/>
                  </a:schemeClr>
                </a:solidFill>
                <a:latin typeface="Calibri" panose="020F0502020204030204" pitchFamily="34" charset="0"/>
                <a:cs typeface="Calibri" panose="020F0502020204030204" pitchFamily="34" charset="0"/>
              </a:rPr>
              <a:t>: a person’s sense of their own capacity and self-worth. It is related to the productive sense of ‘power to’ and a prerequisite to holding or increasing one’s ‘power to.’</a:t>
            </a:r>
          </a:p>
          <a:p>
            <a:pPr marL="0" indent="0">
              <a:buFont typeface="Arial" panose="020B0604020202020204" pitchFamily="34" charset="0"/>
              <a:buNone/>
            </a:pPr>
            <a:endParaRPr lang="en-US" sz="1000">
              <a:solidFill>
                <a:schemeClr val="tx1">
                  <a:lumMod val="85000"/>
                  <a:lumOff val="15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000" b="1">
                <a:solidFill>
                  <a:schemeClr val="tx1">
                    <a:lumMod val="85000"/>
                    <a:lumOff val="15000"/>
                  </a:schemeClr>
                </a:solidFill>
                <a:latin typeface="Calibri" panose="020F0502020204030204" pitchFamily="34" charset="0"/>
                <a:cs typeface="Calibri" panose="020F0502020204030204" pitchFamily="34" charset="0"/>
              </a:rPr>
              <a:t>Power With: </a:t>
            </a:r>
            <a:r>
              <a:rPr lang="en-US" sz="2000">
                <a:solidFill>
                  <a:schemeClr val="tx1">
                    <a:lumMod val="85000"/>
                    <a:lumOff val="15000"/>
                  </a:schemeClr>
                </a:solidFill>
                <a:latin typeface="Calibri" panose="020F0502020204030204" pitchFamily="34" charset="0"/>
                <a:cs typeface="Calibri" panose="020F0502020204030204" pitchFamily="34" charset="0"/>
              </a:rPr>
              <a:t>collective power within, to, or over that comes from intentional solidarity amongst individuals or groups. This collective power can be mobilized both within and across class, caste, religious, gender and age differences.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000" i="1">
              <a:solidFill>
                <a:schemeClr val="bg1">
                  <a:lumMod val="25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000">
              <a:solidFill>
                <a:schemeClr val="bg1">
                  <a:lumMod val="25000"/>
                </a:schemeClr>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59CE4894-47C0-D203-DA64-C249340B2F4B}"/>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7B4C11F7-FF87-741F-A210-1FF0454D9E77}"/>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4C2DF699-D5BF-8B72-BBEE-25505307DDF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90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FC32E6-4A80-DB18-1301-5AF3E686B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Rectangle 1"/>
          <p:cNvSpPr/>
          <p:nvPr/>
        </p:nvSpPr>
        <p:spPr>
          <a:xfrm>
            <a:off x="8127" y="320911"/>
            <a:ext cx="12159590" cy="584775"/>
          </a:xfrm>
          <a:prstGeom prst="rect">
            <a:avLst/>
          </a:prstGeom>
        </p:spPr>
        <p:txBody>
          <a:bodyPr wrap="square">
            <a:spAutoFit/>
          </a:bodyPr>
          <a:lstStyle/>
          <a:p>
            <a:pPr algn="ct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Power and GBV</a:t>
            </a:r>
            <a:endParaRPr lang="en-US" sz="3200">
              <a:solidFill>
                <a:srgbClr val="224494"/>
              </a:solidFill>
              <a:latin typeface="Calibri" panose="020F0502020204030204" pitchFamily="34" charset="0"/>
              <a:cs typeface="Calibri" panose="020F0502020204030204" pitchFamily="34" charset="0"/>
            </a:endParaRPr>
          </a:p>
        </p:txBody>
      </p:sp>
      <p:graphicFrame>
        <p:nvGraphicFramePr>
          <p:cNvPr id="12" name="Diagram 11">
            <a:extLst>
              <a:ext uri="{FF2B5EF4-FFF2-40B4-BE49-F238E27FC236}">
                <a16:creationId xmlns:a16="http://schemas.microsoft.com/office/drawing/2014/main" id="{66B49A4A-3EC7-4607-BDF7-2D7DB69A9191}"/>
              </a:ext>
            </a:extLst>
          </p:cNvPr>
          <p:cNvGraphicFramePr/>
          <p:nvPr>
            <p:extLst>
              <p:ext uri="{D42A27DB-BD31-4B8C-83A1-F6EECF244321}">
                <p14:modId xmlns:p14="http://schemas.microsoft.com/office/powerpoint/2010/main" val="975842326"/>
              </p:ext>
            </p:extLst>
          </p:nvPr>
        </p:nvGraphicFramePr>
        <p:xfrm>
          <a:off x="0" y="563097"/>
          <a:ext cx="11729545" cy="6138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1D710A98-EA5A-8406-BEB9-E286CFB53FAB}"/>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386575C1-270D-7D05-4983-17129A30D41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12B307C-CB45-5F59-FD78-749B130FF3C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75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4AC64-E576-8930-4C2B-F7BBB998A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2" name="Rectangle 21">
            <a:extLst>
              <a:ext uri="{FF2B5EF4-FFF2-40B4-BE49-F238E27FC236}">
                <a16:creationId xmlns:a16="http://schemas.microsoft.com/office/drawing/2014/main" id="{5180C986-00BF-4792-6D03-06A630DEEE8C}"/>
              </a:ext>
            </a:extLst>
          </p:cNvPr>
          <p:cNvSpPr/>
          <p:nvPr/>
        </p:nvSpPr>
        <p:spPr>
          <a:xfrm>
            <a:off x="8127" y="1"/>
            <a:ext cx="12183873" cy="1324138"/>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44551" y="386017"/>
            <a:ext cx="11109277" cy="707886"/>
          </a:xfrm>
          <a:prstGeom prst="rect">
            <a:avLst/>
          </a:prstGeom>
        </p:spPr>
        <p:txBody>
          <a:bodyPr wrap="square">
            <a:spAutoFit/>
          </a:bodyPr>
          <a:lstStyle/>
          <a:p>
            <a:pPr algn="ctr"/>
            <a:r>
              <a:rPr lang="en-US" sz="4000" b="1">
                <a:solidFill>
                  <a:schemeClr val="bg1"/>
                </a:solidFill>
                <a:latin typeface="Calibri" panose="020F0502020204030204" pitchFamily="34" charset="0"/>
                <a:ea typeface="Times New Roman" panose="02020603050405020304" pitchFamily="18" charset="0"/>
                <a:cs typeface="Calibri" panose="020F0502020204030204" pitchFamily="34" charset="0"/>
              </a:rPr>
              <a:t>Case Study 1: </a:t>
            </a:r>
            <a:r>
              <a:rPr lang="en-US" sz="4000" b="1" err="1">
                <a:solidFill>
                  <a:schemeClr val="bg1"/>
                </a:solidFill>
                <a:latin typeface="Calibri" panose="020F0502020204030204" pitchFamily="34" charset="0"/>
                <a:ea typeface="Times New Roman" panose="02020603050405020304" pitchFamily="18" charset="0"/>
                <a:cs typeface="Calibri" panose="020F0502020204030204" pitchFamily="34" charset="0"/>
              </a:rPr>
              <a:t>Rahima</a:t>
            </a:r>
            <a:endParaRPr lang="en-US" sz="400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356ADC54-074A-0918-0CAF-16F70FE8BC48}"/>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DDD7A94D-5B02-F456-2A22-EAB24CE0F801}"/>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A799639-7666-4ABA-C964-B12EE976048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E0247B4-6D66-7E8F-0D3B-365CD0C37C05}"/>
              </a:ext>
            </a:extLst>
          </p:cNvPr>
          <p:cNvSpPr txBox="1"/>
          <p:nvPr/>
        </p:nvSpPr>
        <p:spPr>
          <a:xfrm>
            <a:off x="1115498" y="2785234"/>
            <a:ext cx="10070765" cy="2708434"/>
          </a:xfrm>
          <a:prstGeom prst="rect">
            <a:avLst/>
          </a:prstGeom>
          <a:noFill/>
        </p:spPr>
        <p:txBody>
          <a:bodyPr wrap="square">
            <a:spAutoFit/>
          </a:bodyPr>
          <a:lstStyle/>
          <a:p>
            <a:pPr marL="342900" marR="0" lvl="0" indent="-342900">
              <a:spcBef>
                <a:spcPts val="600"/>
              </a:spcBef>
              <a:spcAft>
                <a:spcPts val="600"/>
              </a:spcAft>
              <a:buClr>
                <a:srgbClr val="0D0D0D"/>
              </a:buClr>
              <a:buSzPts val="1100"/>
              <a:buFont typeface="Symbol" pitchFamily="2" charset="2"/>
              <a:buChar char=""/>
            </a:pPr>
            <a:r>
              <a:rPr lang="en-US" sz="2000">
                <a:effectLst/>
                <a:latin typeface="Calibri" panose="020F0502020204030204" pitchFamily="34" charset="0"/>
                <a:ea typeface="Calibri" panose="020F0502020204030204" pitchFamily="34" charset="0"/>
                <a:cs typeface="Vrinda" panose="020B0502040204020203" pitchFamily="34" charset="0"/>
              </a:rPr>
              <a:t>What elements of </a:t>
            </a:r>
            <a:r>
              <a:rPr lang="en-US" sz="2000" err="1">
                <a:effectLst/>
                <a:latin typeface="Calibri" panose="020F0502020204030204" pitchFamily="34" charset="0"/>
                <a:ea typeface="Calibri" panose="020F0502020204030204" pitchFamily="34" charset="0"/>
                <a:cs typeface="Vrinda" panose="020B0502040204020203" pitchFamily="34" charset="0"/>
              </a:rPr>
              <a:t>Rahima’s</a:t>
            </a:r>
            <a:r>
              <a:rPr lang="en-US" sz="2000">
                <a:effectLst/>
                <a:latin typeface="Calibri" panose="020F0502020204030204" pitchFamily="34" charset="0"/>
                <a:ea typeface="Calibri" panose="020F0502020204030204" pitchFamily="34" charset="0"/>
                <a:cs typeface="Vrinda" panose="020B0502040204020203" pitchFamily="34" charset="0"/>
              </a:rPr>
              <a:t> story demonstrate the common gender norms and expectations in your communities?</a:t>
            </a:r>
          </a:p>
          <a:p>
            <a:pPr marL="342900" marR="0" lvl="0" indent="-342900">
              <a:spcBef>
                <a:spcPts val="600"/>
              </a:spcBef>
              <a:spcAft>
                <a:spcPts val="600"/>
              </a:spcAft>
              <a:buClr>
                <a:srgbClr val="0D0D0D"/>
              </a:buClr>
              <a:buSzPts val="1100"/>
              <a:buFont typeface="Symbol" pitchFamily="2" charset="2"/>
              <a:buChar char=""/>
            </a:pPr>
            <a:r>
              <a:rPr lang="en-US" sz="2000">
                <a:effectLst/>
                <a:latin typeface="Calibri" panose="020F0502020204030204" pitchFamily="34" charset="0"/>
                <a:ea typeface="Calibri" panose="020F0502020204030204" pitchFamily="34" charset="0"/>
                <a:cs typeface="Vrinda" panose="020B0502040204020203" pitchFamily="34" charset="0"/>
              </a:rPr>
              <a:t>Do you see examples of the men and women in </a:t>
            </a:r>
            <a:r>
              <a:rPr lang="en-US" sz="2000" err="1">
                <a:effectLst/>
                <a:latin typeface="Calibri" panose="020F0502020204030204" pitchFamily="34" charset="0"/>
                <a:ea typeface="Calibri" panose="020F0502020204030204" pitchFamily="34" charset="0"/>
                <a:cs typeface="Vrinda" panose="020B0502040204020203" pitchFamily="34" charset="0"/>
              </a:rPr>
              <a:t>Rahima’s</a:t>
            </a:r>
            <a:r>
              <a:rPr lang="en-US" sz="2000">
                <a:effectLst/>
                <a:latin typeface="Calibri" panose="020F0502020204030204" pitchFamily="34" charset="0"/>
                <a:ea typeface="Calibri" panose="020F0502020204030204" pitchFamily="34" charset="0"/>
                <a:cs typeface="Vrinda" panose="020B0502040204020203" pitchFamily="34" charset="0"/>
              </a:rPr>
              <a:t> story having different levels or different types of power? </a:t>
            </a:r>
          </a:p>
          <a:p>
            <a:pPr marL="342900" marR="0" lvl="0" indent="-342900">
              <a:spcBef>
                <a:spcPts val="600"/>
              </a:spcBef>
              <a:spcAft>
                <a:spcPts val="600"/>
              </a:spcAft>
              <a:buClr>
                <a:srgbClr val="0D0D0D"/>
              </a:buClr>
              <a:buSzPts val="1100"/>
              <a:buFont typeface="Symbol" pitchFamily="2" charset="2"/>
              <a:buChar char=""/>
            </a:pPr>
            <a:r>
              <a:rPr lang="en-US" sz="2000">
                <a:effectLst/>
                <a:latin typeface="Calibri" panose="020F0502020204030204" pitchFamily="34" charset="0"/>
                <a:ea typeface="Calibri" panose="020F0502020204030204" pitchFamily="34" charset="0"/>
                <a:cs typeface="Vrinda" panose="020B0502040204020203" pitchFamily="34" charset="0"/>
              </a:rPr>
              <a:t>Do you think that gender norms and gender-specific power influences the FP choices in </a:t>
            </a:r>
            <a:r>
              <a:rPr lang="en-US" sz="2000" err="1">
                <a:effectLst/>
                <a:latin typeface="Calibri" panose="020F0502020204030204" pitchFamily="34" charset="0"/>
                <a:ea typeface="Calibri" panose="020F0502020204030204" pitchFamily="34" charset="0"/>
                <a:cs typeface="Vrinda" panose="020B0502040204020203" pitchFamily="34" charset="0"/>
              </a:rPr>
              <a:t>Rahima’s</a:t>
            </a:r>
            <a:r>
              <a:rPr lang="en-US" sz="2000">
                <a:effectLst/>
                <a:latin typeface="Calibri" panose="020F0502020204030204" pitchFamily="34" charset="0"/>
                <a:ea typeface="Calibri" panose="020F0502020204030204" pitchFamily="34" charset="0"/>
                <a:cs typeface="Vrinda" panose="020B0502040204020203" pitchFamily="34" charset="0"/>
              </a:rPr>
              <a:t> story? Why or why not?   </a:t>
            </a:r>
          </a:p>
          <a:p>
            <a:pPr marL="342900" marR="0" lvl="0" indent="-342900">
              <a:spcBef>
                <a:spcPts val="600"/>
              </a:spcBef>
              <a:spcAft>
                <a:spcPts val="600"/>
              </a:spcAft>
              <a:buClr>
                <a:srgbClr val="0D0D0D"/>
              </a:buClr>
              <a:buSzPts val="1100"/>
              <a:buFont typeface="Symbol" pitchFamily="2" charset="2"/>
              <a:buChar char=""/>
            </a:pPr>
            <a:r>
              <a:rPr lang="en-US" sz="2000">
                <a:effectLst/>
                <a:latin typeface="Calibri" panose="020F0502020204030204" pitchFamily="34" charset="0"/>
                <a:ea typeface="Calibri" panose="020F0502020204030204" pitchFamily="34" charset="0"/>
                <a:cs typeface="Vrinda" panose="020B0502040204020203" pitchFamily="34" charset="0"/>
              </a:rPr>
              <a:t>Do you see examples of GBV in </a:t>
            </a:r>
            <a:r>
              <a:rPr lang="en-US" sz="2000" err="1">
                <a:effectLst/>
                <a:latin typeface="Calibri" panose="020F0502020204030204" pitchFamily="34" charset="0"/>
                <a:ea typeface="Calibri" panose="020F0502020204030204" pitchFamily="34" charset="0"/>
                <a:cs typeface="Vrinda" panose="020B0502040204020203" pitchFamily="34" charset="0"/>
              </a:rPr>
              <a:t>Rahima’s</a:t>
            </a:r>
            <a:r>
              <a:rPr lang="en-US" sz="2000">
                <a:effectLst/>
                <a:latin typeface="Calibri" panose="020F0502020204030204" pitchFamily="34" charset="0"/>
                <a:ea typeface="Calibri" panose="020F0502020204030204" pitchFamily="34" charset="0"/>
                <a:cs typeface="Vrinda" panose="020B0502040204020203" pitchFamily="34" charset="0"/>
              </a:rPr>
              <a:t> story? Why or why not?</a:t>
            </a:r>
          </a:p>
        </p:txBody>
      </p:sp>
      <p:pic>
        <p:nvPicPr>
          <p:cNvPr id="19" name="Picture 18" descr="Logo&#10;&#10;Description automatically generated">
            <a:extLst>
              <a:ext uri="{FF2B5EF4-FFF2-40B4-BE49-F238E27FC236}">
                <a16:creationId xmlns:a16="http://schemas.microsoft.com/office/drawing/2014/main" id="{4D45A43F-AAA6-03F8-AB1F-C7A9D0A3D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225" y="1823691"/>
            <a:ext cx="4127500" cy="812800"/>
          </a:xfrm>
          <a:prstGeom prst="rect">
            <a:avLst/>
          </a:prstGeom>
        </p:spPr>
      </p:pic>
    </p:spTree>
    <p:extLst>
      <p:ext uri="{BB962C8B-B14F-4D97-AF65-F5344CB8AC3E}">
        <p14:creationId xmlns:p14="http://schemas.microsoft.com/office/powerpoint/2010/main" val="204178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effectLst/>
                <a:latin typeface="Calibri" panose="020F0502020204030204" pitchFamily="34" charset="0"/>
                <a:ea typeface="Calibri" panose="020F0502020204030204" pitchFamily="34" charset="0"/>
                <a:cs typeface="Vrinda" panose="020B0502040204020203" pitchFamily="34" charset="0"/>
              </a:rPr>
              <a:t>Gender Relevance in FP Success and Failure</a:t>
            </a:r>
            <a:endParaRPr lang="en-US" sz="3200" b="1">
              <a:solidFill>
                <a:srgbClr val="28877C"/>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1 | SESSION B</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575517"/>
            <a:ext cx="10684148" cy="2374176"/>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indent="-342900">
              <a:lnSpc>
                <a:spcPct val="110000"/>
              </a:lnSpc>
              <a:spcBef>
                <a:spcPts val="600"/>
              </a:spcBef>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Gain insights into gender role in FP success and failure, including how failure can be transformed into a success story.</a:t>
            </a:r>
          </a:p>
          <a:p>
            <a:pPr marL="342900" indent="-342900">
              <a:lnSpc>
                <a:spcPct val="110000"/>
              </a:lnSpc>
              <a:spcBef>
                <a:spcPts val="600"/>
              </a:spcBef>
              <a:spcAft>
                <a:spcPts val="600"/>
              </a:spcAft>
              <a:buFont typeface="Arial" panose="020B0604020202020204" pitchFamily="34" charset="0"/>
              <a:buChar char="•"/>
            </a:pPr>
            <a:r>
              <a:rPr lang="en-US" sz="2400">
                <a:effectLst/>
                <a:latin typeface="Calibri" panose="020F0502020204030204" pitchFamily="34" charset="0"/>
                <a:ea typeface="Calibri" panose="020F0502020204030204" pitchFamily="34" charset="0"/>
                <a:cs typeface="Calibri" panose="020F0502020204030204" pitchFamily="34" charset="0"/>
              </a:rPr>
              <a:t>Be able to articulate the relevance of gender discrimination and GBV to optimize FP and SRH services.</a:t>
            </a: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378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E474F-E4DD-016E-681F-89EB46DE3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A906EC98-FE28-4D2B-9F12-941157FC7C6F}"/>
              </a:ext>
            </a:extLst>
          </p:cNvPr>
          <p:cNvSpPr>
            <a:spLocks noGrp="1"/>
          </p:cNvSpPr>
          <p:nvPr>
            <p:ph type="title"/>
          </p:nvPr>
        </p:nvSpPr>
        <p:spPr>
          <a:xfrm>
            <a:off x="0" y="10137"/>
            <a:ext cx="12192000" cy="872994"/>
          </a:xfrm>
        </p:spPr>
        <p:txBody>
          <a:bodyPr>
            <a:normAutofit/>
          </a:bodyPr>
          <a:lstStyle/>
          <a:p>
            <a:pPr algn="ctr">
              <a:lnSpc>
                <a:spcPct val="100000"/>
              </a:lnSpc>
              <a:spcBef>
                <a:spcPts val="600"/>
              </a:spcBef>
            </a:pP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Questions to Assess </a:t>
            </a: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H</a:t>
            </a: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ow Gender </a:t>
            </a: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A</a:t>
            </a: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ffects FP and RH </a:t>
            </a: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O</a:t>
            </a: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utcomes</a:t>
            </a:r>
            <a:endParaRPr lang="en-US" sz="3200">
              <a:solidFill>
                <a:srgbClr val="224494"/>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3F2EB2-DAA5-0FFC-80B5-38C109CE1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658" y="913771"/>
            <a:ext cx="8108684" cy="5325105"/>
          </a:xfrm>
          <a:prstGeom prst="rect">
            <a:avLst/>
          </a:prstGeom>
          <a:ln>
            <a:solidFill>
              <a:schemeClr val="tx1">
                <a:lumMod val="85000"/>
                <a:lumOff val="15000"/>
              </a:schemeClr>
            </a:solidFill>
          </a:ln>
        </p:spPr>
      </p:pic>
      <p:sp>
        <p:nvSpPr>
          <p:cNvPr id="12" name="Rectangle 11">
            <a:extLst>
              <a:ext uri="{FF2B5EF4-FFF2-40B4-BE49-F238E27FC236}">
                <a16:creationId xmlns:a16="http://schemas.microsoft.com/office/drawing/2014/main" id="{F68AA51C-DA3C-39F3-4F75-135CCCBE9D70}"/>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3" name="Rectangle 12">
            <a:extLst>
              <a:ext uri="{FF2B5EF4-FFF2-40B4-BE49-F238E27FC236}">
                <a16:creationId xmlns:a16="http://schemas.microsoft.com/office/drawing/2014/main" id="{9DE26F5F-6BA0-79B2-C220-8B76FD9D1E05}"/>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4E78716-CF6C-4C6D-C5B7-3CF20BB9BFB3}"/>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01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8" y="4029140"/>
            <a:ext cx="12192000" cy="2260148"/>
          </a:xfrm>
          <a:custGeom>
            <a:avLst/>
            <a:gdLst/>
            <a:ahLst/>
            <a:cxnLst/>
            <a:rect l="0" t="0" r="0" b="0"/>
            <a:pathLst>
              <a:path w="9144000" h="2180844">
                <a:moveTo>
                  <a:pt x="0" y="0"/>
                </a:moveTo>
                <a:lnTo>
                  <a:pt x="9144000" y="0"/>
                </a:lnTo>
                <a:lnTo>
                  <a:pt x="9144000" y="2180844"/>
                </a:lnTo>
                <a:lnTo>
                  <a:pt x="0" y="2180844"/>
                </a:lnTo>
                <a:lnTo>
                  <a:pt x="0" y="0"/>
                </a:lnTo>
              </a:path>
            </a:pathLst>
          </a:custGeom>
          <a:solidFill>
            <a:srgbClr val="28877C"/>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29631" y="5167770"/>
            <a:ext cx="10515600" cy="829240"/>
          </a:xfrm>
        </p:spPr>
        <p:txBody>
          <a:bodyPr>
            <a:normAutofit/>
          </a:bodyPr>
          <a:lstStyle/>
          <a:p>
            <a:pPr marL="0" indent="0">
              <a:lnSpc>
                <a:spcPct val="100000"/>
              </a:lnSpc>
              <a:spcBef>
                <a:spcPts val="600"/>
              </a:spcBef>
              <a:buNone/>
            </a:pPr>
            <a:r>
              <a:rPr lang="en-US" sz="4800" b="1">
                <a:solidFill>
                  <a:schemeClr val="bg1"/>
                </a:solidFill>
                <a:latin typeface="Calibri" panose="020F0502020204030204" pitchFamily="34" charset="0"/>
                <a:cs typeface="Calibri" panose="020F0502020204030204" pitchFamily="34" charset="0"/>
              </a:rPr>
              <a:t>Introduction to Training</a:t>
            </a: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29631" y="4339426"/>
            <a:ext cx="10515600" cy="1030402"/>
          </a:xfrm>
        </p:spPr>
        <p:txBody>
          <a:bodyPr>
            <a:normAutofit/>
          </a:bodyPr>
          <a:lstStyle/>
          <a:p>
            <a:pPr>
              <a:lnSpc>
                <a:spcPct val="100000"/>
              </a:lnSpc>
              <a:spcBef>
                <a:spcPts val="600"/>
              </a:spcBef>
            </a:pPr>
            <a:r>
              <a:rPr lang="en-US" sz="6000" b="1">
                <a:solidFill>
                  <a:schemeClr val="bg1"/>
                </a:solidFill>
                <a:latin typeface="Calibri" panose="020F0502020204030204" pitchFamily="34" charset="0"/>
                <a:cs typeface="Calibri" panose="020F0502020204030204" pitchFamily="34" charset="0"/>
              </a:rPr>
              <a:t>Module 0</a:t>
            </a:r>
          </a:p>
        </p:txBody>
      </p:sp>
      <p:sp>
        <p:nvSpPr>
          <p:cNvPr id="4" name="Rectangle 3">
            <a:extLst>
              <a:ext uri="{FF2B5EF4-FFF2-40B4-BE49-F238E27FC236}">
                <a16:creationId xmlns:a16="http://schemas.microsoft.com/office/drawing/2014/main" id="{E08E840D-D6C7-7591-9AD7-201CCA96D57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D553D3D-8087-40E5-7E2C-F5CD4702AA3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88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A6C1B-3097-0AC7-9DFB-8634A29D6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148B4C5B-2A29-41FB-8AE2-D119AC339962}"/>
              </a:ext>
            </a:extLst>
          </p:cNvPr>
          <p:cNvSpPr>
            <a:spLocks noGrp="1"/>
          </p:cNvSpPr>
          <p:nvPr>
            <p:ph type="title"/>
          </p:nvPr>
        </p:nvSpPr>
        <p:spPr>
          <a:xfrm>
            <a:off x="404883" y="70717"/>
            <a:ext cx="11382233" cy="1325563"/>
          </a:xfrm>
        </p:spPr>
        <p:txBody>
          <a:bodyPr>
            <a:normAutofit/>
          </a:bodyPr>
          <a:lstStyle/>
          <a:p>
            <a:pPr algn="ctr">
              <a:lnSpc>
                <a:spcPct val="100000"/>
              </a:lnSpc>
              <a:spcBef>
                <a:spcPts val="600"/>
              </a:spcBef>
            </a:pP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The Power of FP </a:t>
            </a:r>
            <a:r>
              <a:rPr lang="en-US" sz="3400" b="1">
                <a:solidFill>
                  <a:srgbClr val="224494"/>
                </a:solidFill>
                <a:latin typeface="Calibri" panose="020F0502020204030204" pitchFamily="34" charset="0"/>
                <a:ea typeface="Times New Roman" panose="02020603050405020304" pitchFamily="18" charset="0"/>
                <a:cs typeface="Calibri" panose="020F0502020204030204" pitchFamily="34" charset="0"/>
              </a:rPr>
              <a:t>for</a:t>
            </a: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 Women and </a:t>
            </a:r>
            <a:r>
              <a:rPr lang="en-US" sz="3400" b="1">
                <a:solidFill>
                  <a:srgbClr val="224494"/>
                </a:solidFill>
                <a:latin typeface="Calibri" panose="020F0502020204030204" pitchFamily="34" charset="0"/>
                <a:ea typeface="Times New Roman" panose="02020603050405020304" pitchFamily="18" charset="0"/>
                <a:cs typeface="Calibri" panose="020F0502020204030204" pitchFamily="34" charset="0"/>
              </a:rPr>
              <a:t>D</a:t>
            </a: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evelopment</a:t>
            </a:r>
            <a:endParaRPr lang="en-US" sz="3400">
              <a:solidFill>
                <a:srgbClr val="224494"/>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B6DC75F-9836-4210-BF09-30BC976DCC5F}"/>
              </a:ext>
            </a:extLst>
          </p:cNvPr>
          <p:cNvSpPr txBox="1"/>
          <p:nvPr/>
        </p:nvSpPr>
        <p:spPr>
          <a:xfrm>
            <a:off x="13209179" y="1997839"/>
            <a:ext cx="4769933" cy="2862322"/>
          </a:xfrm>
          <a:prstGeom prst="rect">
            <a:avLst/>
          </a:prstGeom>
          <a:solidFill>
            <a:schemeClr val="accent4">
              <a:lumMod val="20000"/>
              <a:lumOff val="80000"/>
            </a:schemeClr>
          </a:solidFill>
        </p:spPr>
        <p:txBody>
          <a:bodyPr wrap="square">
            <a:spAutoFit/>
          </a:bodyPr>
          <a:lstStyle/>
          <a:p>
            <a:pPr>
              <a:spcBef>
                <a:spcPts val="600"/>
              </a:spcBef>
            </a:pPr>
            <a:r>
              <a:rPr lang="en-US" sz="3000">
                <a:effectLst/>
                <a:latin typeface="Calibri" panose="020F0502020204030204" pitchFamily="34" charset="0"/>
                <a:ea typeface="Times New Roman" panose="02020603050405020304" pitchFamily="18" charset="0"/>
                <a:cs typeface="Calibri" panose="020F0502020204030204" pitchFamily="34" charset="0"/>
              </a:rPr>
              <a:t>Family planning has been identified as the highest impact investment per dollar spent to achieve the Sustainable Development Goals. </a:t>
            </a:r>
          </a:p>
        </p:txBody>
      </p:sp>
      <p:sp>
        <p:nvSpPr>
          <p:cNvPr id="3" name="TextBox 2">
            <a:extLst>
              <a:ext uri="{FF2B5EF4-FFF2-40B4-BE49-F238E27FC236}">
                <a16:creationId xmlns:a16="http://schemas.microsoft.com/office/drawing/2014/main" id="{4640540D-07CB-2FBB-8FEA-69B4C3200CF1}"/>
              </a:ext>
            </a:extLst>
          </p:cNvPr>
          <p:cNvSpPr txBox="1"/>
          <p:nvPr/>
        </p:nvSpPr>
        <p:spPr>
          <a:xfrm>
            <a:off x="6830687" y="1519609"/>
            <a:ext cx="4815068" cy="3108543"/>
          </a:xfrm>
          <a:prstGeom prst="rect">
            <a:avLst/>
          </a:prstGeom>
          <a:noFill/>
        </p:spPr>
        <p:txBody>
          <a:bodyPr wrap="square" rtlCol="0">
            <a:spAutoFit/>
          </a:bodyPr>
          <a:lstStyle/>
          <a:p>
            <a:r>
              <a:rPr lang="en-US" sz="2800">
                <a:effectLst/>
                <a:latin typeface="Calibri" panose="020F0502020204030204" pitchFamily="34" charset="0"/>
                <a:cs typeface="Calibri" panose="020F0502020204030204" pitchFamily="34" charset="0"/>
              </a:rPr>
              <a:t>“Investing in family planning is a development ‘best buy’ that can accelerate achievement across the 5 Sustainable Development Goal themes of People, Planet, Prosperity, Peace, and Partnership.”</a:t>
            </a:r>
            <a:endParaRPr lang="en-US" sz="280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87A9496-36EE-B71C-FD48-06D079785143}"/>
              </a:ext>
            </a:extLst>
          </p:cNvPr>
          <p:cNvSpPr txBox="1"/>
          <p:nvPr/>
        </p:nvSpPr>
        <p:spPr>
          <a:xfrm>
            <a:off x="6859263" y="4882256"/>
            <a:ext cx="4247909" cy="830997"/>
          </a:xfrm>
          <a:prstGeom prst="rect">
            <a:avLst/>
          </a:prstGeom>
          <a:noFill/>
        </p:spPr>
        <p:txBody>
          <a:bodyPr wrap="square" rtlCol="0">
            <a:spAutoFit/>
          </a:bodyPr>
          <a:lstStyle/>
          <a:p>
            <a:r>
              <a:rPr lang="en-US" sz="1200"/>
              <a:t>Source: Ellen </a:t>
            </a:r>
            <a:r>
              <a:rPr lang="en-US" sz="1200" err="1"/>
              <a:t>Starbird</a:t>
            </a:r>
            <a:r>
              <a:rPr lang="en-US" sz="1200"/>
              <a:t>, Maureen Norton, and Rachel Marcus. “Investing in Family Planning: Key to Achieving the Sustainable Development Goals,” Global Health: Science and Practice, 2016 Jun 20; 4(2): 191–210. </a:t>
            </a:r>
          </a:p>
        </p:txBody>
      </p:sp>
      <p:pic>
        <p:nvPicPr>
          <p:cNvPr id="51" name="Picture 50" descr="Graphical user interface, application&#10;&#10;Description automatically generated">
            <a:extLst>
              <a:ext uri="{FF2B5EF4-FFF2-40B4-BE49-F238E27FC236}">
                <a16:creationId xmlns:a16="http://schemas.microsoft.com/office/drawing/2014/main" id="{3AB3AC2C-D1DD-D392-2C06-FE8F27F404BD}"/>
              </a:ext>
            </a:extLst>
          </p:cNvPr>
          <p:cNvPicPr>
            <a:picLocks noChangeAspect="1"/>
          </p:cNvPicPr>
          <p:nvPr/>
        </p:nvPicPr>
        <p:blipFill rotWithShape="1">
          <a:blip r:embed="rId4">
            <a:extLst>
              <a:ext uri="{28A0092B-C50C-407E-A947-70E740481C1C}">
                <a14:useLocalDpi xmlns:a14="http://schemas.microsoft.com/office/drawing/2010/main" val="0"/>
              </a:ext>
            </a:extLst>
          </a:blip>
          <a:srcRect l="3177" t="23523" r="3730" b="9189"/>
          <a:stretch/>
        </p:blipFill>
        <p:spPr>
          <a:xfrm>
            <a:off x="591403" y="1519610"/>
            <a:ext cx="5736607" cy="2930334"/>
          </a:xfrm>
          <a:prstGeom prst="rect">
            <a:avLst/>
          </a:prstGeom>
        </p:spPr>
      </p:pic>
      <p:sp>
        <p:nvSpPr>
          <p:cNvPr id="14" name="Rectangle 13">
            <a:extLst>
              <a:ext uri="{FF2B5EF4-FFF2-40B4-BE49-F238E27FC236}">
                <a16:creationId xmlns:a16="http://schemas.microsoft.com/office/drawing/2014/main" id="{80F788F8-D334-F07D-EEFC-E875439FF365}"/>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5" name="Rectangle 14">
            <a:extLst>
              <a:ext uri="{FF2B5EF4-FFF2-40B4-BE49-F238E27FC236}">
                <a16:creationId xmlns:a16="http://schemas.microsoft.com/office/drawing/2014/main" id="{AE4969CA-4BD9-8E66-6AC7-09D1AB423424}"/>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35621CAB-A2D6-823A-DA7E-8801E9F2981B}"/>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60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9A1A5D-3566-91DF-44D3-51C08F1DA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6" name="Rectangle 33">
            <a:extLst>
              <a:ext uri="{FF2B5EF4-FFF2-40B4-BE49-F238E27FC236}">
                <a16:creationId xmlns:a16="http://schemas.microsoft.com/office/drawing/2014/main" id="{1C849043-FC87-4D80-9FF4-3CC0C92FC667}"/>
              </a:ext>
            </a:extLst>
          </p:cNvPr>
          <p:cNvSpPr>
            <a:spLocks noChangeArrowheads="1"/>
          </p:cNvSpPr>
          <p:nvPr/>
        </p:nvSpPr>
        <p:spPr bwMode="auto">
          <a:xfrm>
            <a:off x="1157288" y="43503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Box 26">
            <a:extLst>
              <a:ext uri="{FF2B5EF4-FFF2-40B4-BE49-F238E27FC236}">
                <a16:creationId xmlns:a16="http://schemas.microsoft.com/office/drawing/2014/main" id="{474581D9-8382-5DC7-1DEA-325EE135571E}"/>
              </a:ext>
            </a:extLst>
          </p:cNvPr>
          <p:cNvSpPr txBox="1"/>
          <p:nvPr/>
        </p:nvSpPr>
        <p:spPr>
          <a:xfrm>
            <a:off x="1676170" y="446603"/>
            <a:ext cx="8839660" cy="954107"/>
          </a:xfrm>
          <a:prstGeom prst="rect">
            <a:avLst/>
          </a:prstGeom>
          <a:noFill/>
        </p:spPr>
        <p:txBody>
          <a:bodyPr wrap="square">
            <a:spAutoFit/>
          </a:bodyPr>
          <a:lstStyle/>
          <a:p>
            <a:pPr algn="ctr"/>
            <a:r>
              <a:rPr lang="en-US" sz="2800">
                <a:solidFill>
                  <a:srgbClr val="224494"/>
                </a:solidFill>
              </a:rPr>
              <a:t>Bangladesh has achieved historic progress in expanding access to voluntary contraception for nearly half a century.</a:t>
            </a:r>
          </a:p>
        </p:txBody>
      </p:sp>
      <p:pic>
        <p:nvPicPr>
          <p:cNvPr id="30" name="Picture 29" descr="Chart&#10;&#10;Description automatically generated">
            <a:extLst>
              <a:ext uri="{FF2B5EF4-FFF2-40B4-BE49-F238E27FC236}">
                <a16:creationId xmlns:a16="http://schemas.microsoft.com/office/drawing/2014/main" id="{F358A8B3-72FF-97B0-71C4-916E39592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19" y="2507635"/>
            <a:ext cx="5820581" cy="3082169"/>
          </a:xfrm>
          <a:prstGeom prst="rect">
            <a:avLst/>
          </a:prstGeom>
        </p:spPr>
      </p:pic>
      <p:pic>
        <p:nvPicPr>
          <p:cNvPr id="32" name="Picture 31" descr="Chart, funnel chart&#10;&#10;Description automatically generated">
            <a:extLst>
              <a:ext uri="{FF2B5EF4-FFF2-40B4-BE49-F238E27FC236}">
                <a16:creationId xmlns:a16="http://schemas.microsoft.com/office/drawing/2014/main" id="{F3DC9634-BDE1-66AC-DD1A-EEFFADFFB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578" y="2396109"/>
            <a:ext cx="5598804" cy="3082169"/>
          </a:xfrm>
          <a:prstGeom prst="rect">
            <a:avLst/>
          </a:prstGeom>
        </p:spPr>
      </p:pic>
      <p:sp>
        <p:nvSpPr>
          <p:cNvPr id="33" name="TextBox 32">
            <a:extLst>
              <a:ext uri="{FF2B5EF4-FFF2-40B4-BE49-F238E27FC236}">
                <a16:creationId xmlns:a16="http://schemas.microsoft.com/office/drawing/2014/main" id="{050A2192-A22F-6145-B622-4653C9E6CEA5}"/>
              </a:ext>
            </a:extLst>
          </p:cNvPr>
          <p:cNvSpPr txBox="1"/>
          <p:nvPr/>
        </p:nvSpPr>
        <p:spPr>
          <a:xfrm>
            <a:off x="928688" y="1891326"/>
            <a:ext cx="3929062" cy="369332"/>
          </a:xfrm>
          <a:prstGeom prst="rect">
            <a:avLst/>
          </a:prstGeom>
          <a:noFill/>
        </p:spPr>
        <p:txBody>
          <a:bodyPr wrap="square" rtlCol="0">
            <a:spAutoFit/>
          </a:bodyPr>
          <a:lstStyle/>
          <a:p>
            <a:pPr algn="ctr"/>
            <a:r>
              <a:rPr lang="en-US" b="1"/>
              <a:t>Increase in Contraceptive Use</a:t>
            </a:r>
          </a:p>
        </p:txBody>
      </p:sp>
      <p:sp>
        <p:nvSpPr>
          <p:cNvPr id="34" name="TextBox 33">
            <a:extLst>
              <a:ext uri="{FF2B5EF4-FFF2-40B4-BE49-F238E27FC236}">
                <a16:creationId xmlns:a16="http://schemas.microsoft.com/office/drawing/2014/main" id="{8D0A1643-62F4-0D6C-5DEC-1C9782AF834C}"/>
              </a:ext>
            </a:extLst>
          </p:cNvPr>
          <p:cNvSpPr txBox="1"/>
          <p:nvPr/>
        </p:nvSpPr>
        <p:spPr>
          <a:xfrm>
            <a:off x="7174449" y="1891326"/>
            <a:ext cx="3929062" cy="369332"/>
          </a:xfrm>
          <a:prstGeom prst="rect">
            <a:avLst/>
          </a:prstGeom>
          <a:noFill/>
        </p:spPr>
        <p:txBody>
          <a:bodyPr wrap="square" rtlCol="0">
            <a:spAutoFit/>
          </a:bodyPr>
          <a:lstStyle/>
          <a:p>
            <a:pPr algn="ctr"/>
            <a:r>
              <a:rPr lang="en-US" b="1"/>
              <a:t>Decrease in Total Fertility Rate</a:t>
            </a:r>
          </a:p>
        </p:txBody>
      </p:sp>
      <p:sp>
        <p:nvSpPr>
          <p:cNvPr id="5" name="Rectangle 4">
            <a:extLst>
              <a:ext uri="{FF2B5EF4-FFF2-40B4-BE49-F238E27FC236}">
                <a16:creationId xmlns:a16="http://schemas.microsoft.com/office/drawing/2014/main" id="{1DB0B7F4-563D-CC2E-E3E7-3AF7029839A4}"/>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6" name="Rectangle 5">
            <a:extLst>
              <a:ext uri="{FF2B5EF4-FFF2-40B4-BE49-F238E27FC236}">
                <a16:creationId xmlns:a16="http://schemas.microsoft.com/office/drawing/2014/main" id="{C35D07A8-F9FD-4A20-9858-6A612B07BD2C}"/>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E84461B-631C-887A-E698-B1148026057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15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624202-BCC0-9D49-111B-3CD7FAEC9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CBDF55B4-DF34-49A3-9B46-22C1A1A202F1}"/>
              </a:ext>
            </a:extLst>
          </p:cNvPr>
          <p:cNvSpPr>
            <a:spLocks noGrp="1"/>
          </p:cNvSpPr>
          <p:nvPr>
            <p:ph type="title"/>
          </p:nvPr>
        </p:nvSpPr>
        <p:spPr>
          <a:xfrm>
            <a:off x="0" y="466608"/>
            <a:ext cx="12183873" cy="1325563"/>
          </a:xfrm>
          <a:noFill/>
          <a:ln>
            <a:noFill/>
          </a:ln>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Bangladesh’s Historic FP Progress</a:t>
            </a:r>
            <a:endParaRPr lang="en-US" sz="3400">
              <a:solidFill>
                <a:srgbClr val="224494"/>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9663164-62B1-46EB-A064-79EBA695BA9B}"/>
              </a:ext>
            </a:extLst>
          </p:cNvPr>
          <p:cNvSpPr>
            <a:spLocks noGrp="1"/>
          </p:cNvSpPr>
          <p:nvPr>
            <p:ph idx="1"/>
          </p:nvPr>
        </p:nvSpPr>
        <p:spPr>
          <a:xfrm>
            <a:off x="1053500" y="2048498"/>
            <a:ext cx="10076872" cy="3017332"/>
          </a:xfrm>
        </p:spPr>
        <p:txBody>
          <a:bodyPr>
            <a:noAutofit/>
          </a:bodyPr>
          <a:lstStyle/>
          <a:p>
            <a:pPr>
              <a:lnSpc>
                <a:spcPct val="110000"/>
              </a:lnSpc>
              <a:spcBef>
                <a:spcPts val="600"/>
              </a:spcBef>
              <a:spcAft>
                <a:spcPts val="600"/>
              </a:spcAft>
            </a:pPr>
            <a:r>
              <a:rPr lang="en-US" sz="2400">
                <a:solidFill>
                  <a:srgbClr val="000000"/>
                </a:solidFill>
                <a:latin typeface="Calibri" panose="020F0502020204030204" pitchFamily="34" charset="0"/>
                <a:cs typeface="Calibri" panose="020F0502020204030204" pitchFamily="34" charset="0"/>
              </a:rPr>
              <a:t>O</a:t>
            </a:r>
            <a:r>
              <a:rPr lang="en-US" sz="2400" i="0" u="none" strike="noStrike" baseline="0">
                <a:solidFill>
                  <a:srgbClr val="000000"/>
                </a:solidFill>
                <a:latin typeface="Calibri" panose="020F0502020204030204" pitchFamily="34" charset="0"/>
                <a:cs typeface="Calibri" panose="020F0502020204030204" pitchFamily="34" charset="0"/>
              </a:rPr>
              <a:t>ne of the </a:t>
            </a:r>
            <a:r>
              <a:rPr lang="en-US" sz="2400" b="1" i="0" u="none" strike="noStrike" baseline="0">
                <a:solidFill>
                  <a:srgbClr val="000000"/>
                </a:solidFill>
                <a:latin typeface="Calibri" panose="020F0502020204030204" pitchFamily="34" charset="0"/>
                <a:cs typeface="Calibri" panose="020F0502020204030204" pitchFamily="34" charset="0"/>
              </a:rPr>
              <a:t>oldest family planning programs </a:t>
            </a:r>
            <a:r>
              <a:rPr lang="en-US" sz="2400" i="0" u="none" strike="noStrike" baseline="0">
                <a:solidFill>
                  <a:srgbClr val="000000"/>
                </a:solidFill>
                <a:latin typeface="Calibri" panose="020F0502020204030204" pitchFamily="34" charset="0"/>
                <a:cs typeface="Calibri" panose="020F0502020204030204" pitchFamily="34" charset="0"/>
              </a:rPr>
              <a:t>in the world (launched 1953).</a:t>
            </a:r>
          </a:p>
          <a:p>
            <a:pPr>
              <a:lnSpc>
                <a:spcPct val="110000"/>
              </a:lnSpc>
              <a:spcBef>
                <a:spcPts val="600"/>
              </a:spcBef>
              <a:spcAft>
                <a:spcPts val="600"/>
              </a:spcAft>
            </a:pPr>
            <a:r>
              <a:rPr lang="en-US" sz="2400">
                <a:solidFill>
                  <a:srgbClr val="000000"/>
                </a:solidFill>
                <a:latin typeface="Calibri" panose="020F0502020204030204" pitchFamily="34" charset="0"/>
                <a:cs typeface="Calibri" panose="020F0502020204030204" pitchFamily="34" charset="0"/>
              </a:rPr>
              <a:t>In less than 50 years, </a:t>
            </a:r>
            <a:r>
              <a:rPr lang="en-US" sz="2400" b="1">
                <a:latin typeface="Calibri" panose="020F0502020204030204" pitchFamily="34" charset="0"/>
                <a:cs typeface="Calibri" panose="020F0502020204030204" pitchFamily="34" charset="0"/>
              </a:rPr>
              <a:t>percentage of married women </a:t>
            </a:r>
            <a:r>
              <a:rPr lang="en-US" sz="2400">
                <a:latin typeface="Calibri" panose="020F0502020204030204" pitchFamily="34" charset="0"/>
                <a:cs typeface="Calibri" panose="020F0502020204030204" pitchFamily="34" charset="0"/>
              </a:rPr>
              <a:t>of reproductive age who are </a:t>
            </a:r>
            <a:r>
              <a:rPr lang="en-US" sz="2400" b="1">
                <a:latin typeface="Calibri" panose="020F0502020204030204" pitchFamily="34" charset="0"/>
                <a:cs typeface="Calibri" panose="020F0502020204030204" pitchFamily="34" charset="0"/>
              </a:rPr>
              <a:t>using family planning increased sevenfold</a:t>
            </a:r>
            <a:r>
              <a:rPr lang="en-US" sz="2400">
                <a:latin typeface="Calibri" panose="020F0502020204030204" pitchFamily="34" charset="0"/>
                <a:cs typeface="Calibri" panose="020F0502020204030204" pitchFamily="34" charset="0"/>
              </a:rPr>
              <a:t>.</a:t>
            </a:r>
            <a:endParaRPr lang="en-US" sz="2400">
              <a:solidFill>
                <a:srgbClr val="000000"/>
              </a:solidFill>
              <a:latin typeface="Calibri" panose="020F0502020204030204" pitchFamily="34" charset="0"/>
              <a:cs typeface="Calibri" panose="020F0502020204030204" pitchFamily="34" charset="0"/>
            </a:endParaRPr>
          </a:p>
          <a:p>
            <a:pPr>
              <a:lnSpc>
                <a:spcPct val="110000"/>
              </a:lnSpc>
              <a:spcBef>
                <a:spcPts val="600"/>
              </a:spcBef>
              <a:spcAft>
                <a:spcPts val="600"/>
              </a:spcAft>
            </a:pPr>
            <a:r>
              <a:rPr lang="en-US" sz="2400">
                <a:solidFill>
                  <a:srgbClr val="000000"/>
                </a:solidFill>
                <a:latin typeface="Calibri" panose="020F0502020204030204" pitchFamily="34" charset="0"/>
                <a:cs typeface="Calibri" panose="020F0502020204030204" pitchFamily="34" charset="0"/>
              </a:rPr>
              <a:t>Today, </a:t>
            </a:r>
            <a:r>
              <a:rPr lang="en-US" sz="2400" b="1">
                <a:solidFill>
                  <a:srgbClr val="262626"/>
                </a:solidFill>
                <a:effectLst/>
                <a:latin typeface="Calibri" panose="020F0502020204030204" pitchFamily="34" charset="0"/>
                <a:ea typeface="Calibri" panose="020F0502020204030204" pitchFamily="34" charset="0"/>
                <a:cs typeface="Calibri" panose="020F0502020204030204" pitchFamily="34" charset="0"/>
              </a:rPr>
              <a:t>contraceptive prevalence rate</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 is </a:t>
            </a:r>
            <a:r>
              <a:rPr lang="en-US" sz="2400" b="1">
                <a:solidFill>
                  <a:srgbClr val="262626"/>
                </a:solidFill>
                <a:effectLst/>
                <a:latin typeface="Calibri" panose="020F0502020204030204" pitchFamily="34" charset="0"/>
                <a:ea typeface="Calibri" panose="020F0502020204030204" pitchFamily="34" charset="0"/>
                <a:cs typeface="Calibri" panose="020F0502020204030204" pitchFamily="34" charset="0"/>
              </a:rPr>
              <a:t>62 percent</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 and 52 percent of women are using modern contraceptive methods</a:t>
            </a:r>
            <a:r>
              <a:rPr lang="en-US" sz="240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en-US" sz="2400" i="0" u="none" strike="noStrike" baseline="0">
              <a:solidFill>
                <a:srgbClr val="000000"/>
              </a:solidFill>
              <a:latin typeface="Calibri" panose="020F0502020204030204" pitchFamily="34" charset="0"/>
              <a:cs typeface="Calibri" panose="020F0502020204030204" pitchFamily="34" charset="0"/>
            </a:endParaRPr>
          </a:p>
          <a:p>
            <a:pPr>
              <a:lnSpc>
                <a:spcPct val="110000"/>
              </a:lnSpc>
              <a:spcBef>
                <a:spcPts val="600"/>
              </a:spcBef>
              <a:spcAft>
                <a:spcPts val="600"/>
              </a:spcAft>
            </a:pPr>
            <a:r>
              <a:rPr lang="en-US" sz="2400" i="0" u="none" strike="noStrike" baseline="0">
                <a:solidFill>
                  <a:srgbClr val="000000"/>
                </a:solidFill>
                <a:latin typeface="Calibri" panose="020F0502020204030204" pitchFamily="34" charset="0"/>
                <a:cs typeface="Calibri" panose="020F0502020204030204" pitchFamily="34" charset="0"/>
              </a:rPr>
              <a:t> GOB and DGFP has </a:t>
            </a:r>
            <a:r>
              <a:rPr lang="en-US" sz="2400" b="1" i="0" u="none" strike="noStrike" baseline="0">
                <a:solidFill>
                  <a:srgbClr val="000000"/>
                </a:solidFill>
                <a:latin typeface="Calibri" panose="020F0502020204030204" pitchFamily="34" charset="0"/>
                <a:cs typeface="Calibri" panose="020F0502020204030204" pitchFamily="34" charset="0"/>
              </a:rPr>
              <a:t>strong commitment </a:t>
            </a:r>
            <a:r>
              <a:rPr lang="en-US" sz="2400" i="0" u="none" strike="noStrike" baseline="0">
                <a:solidFill>
                  <a:srgbClr val="000000"/>
                </a:solidFill>
                <a:latin typeface="Calibri" panose="020F0502020204030204" pitchFamily="34" charset="0"/>
                <a:cs typeface="Calibri" panose="020F0502020204030204" pitchFamily="34" charset="0"/>
              </a:rPr>
              <a:t>and</a:t>
            </a:r>
            <a:r>
              <a:rPr lang="en-US" sz="2400" b="1" i="0" u="none" strike="noStrike" baseline="0">
                <a:solidFill>
                  <a:srgbClr val="000000"/>
                </a:solidFill>
                <a:latin typeface="Calibri" panose="020F0502020204030204" pitchFamily="34" charset="0"/>
                <a:cs typeface="Calibri" panose="020F0502020204030204" pitchFamily="34" charset="0"/>
              </a:rPr>
              <a:t> farsighted vision </a:t>
            </a:r>
            <a:r>
              <a:rPr lang="en-US" sz="2400" i="0" u="none" strike="noStrike" baseline="0">
                <a:solidFill>
                  <a:srgbClr val="000000"/>
                </a:solidFill>
                <a:latin typeface="Calibri" panose="020F0502020204030204" pitchFamily="34" charset="0"/>
                <a:cs typeface="Calibri" panose="020F0502020204030204" pitchFamily="34" charset="0"/>
              </a:rPr>
              <a:t>for FP program.</a:t>
            </a:r>
            <a:endParaRPr lang="en-US" sz="2200">
              <a:latin typeface="SutonnyMJ" pitchFamily="2" charset="0"/>
              <a:cs typeface="SutonnyMJ" pitchFamily="2" charset="0"/>
            </a:endParaRPr>
          </a:p>
        </p:txBody>
      </p:sp>
      <p:sp>
        <p:nvSpPr>
          <p:cNvPr id="10" name="TextBox 9">
            <a:extLst>
              <a:ext uri="{FF2B5EF4-FFF2-40B4-BE49-F238E27FC236}">
                <a16:creationId xmlns:a16="http://schemas.microsoft.com/office/drawing/2014/main" id="{92EEF67F-A3A2-4FA8-A8AE-CE57F3DF94D1}"/>
              </a:ext>
            </a:extLst>
          </p:cNvPr>
          <p:cNvSpPr txBox="1"/>
          <p:nvPr/>
        </p:nvSpPr>
        <p:spPr>
          <a:xfrm>
            <a:off x="1372576" y="5200084"/>
            <a:ext cx="10240326" cy="338554"/>
          </a:xfrm>
          <a:prstGeom prst="rect">
            <a:avLst/>
          </a:prstGeom>
          <a:noFill/>
        </p:spPr>
        <p:txBody>
          <a:bodyPr wrap="square" rtlCol="0">
            <a:spAutoFit/>
          </a:bodyPr>
          <a:lstStyle/>
          <a:p>
            <a:r>
              <a:rPr lang="en-US" sz="1600"/>
              <a:t>Source: BDHS 2017–2018</a:t>
            </a:r>
            <a:endParaRPr lang="en-US" sz="1600" baseline="30000"/>
          </a:p>
        </p:txBody>
      </p:sp>
      <p:sp>
        <p:nvSpPr>
          <p:cNvPr id="20" name="Rectangle 19">
            <a:extLst>
              <a:ext uri="{FF2B5EF4-FFF2-40B4-BE49-F238E27FC236}">
                <a16:creationId xmlns:a16="http://schemas.microsoft.com/office/drawing/2014/main" id="{466198FB-5073-EF84-B114-08CD36B7FEA6}"/>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21" name="Rectangle 20">
            <a:extLst>
              <a:ext uri="{FF2B5EF4-FFF2-40B4-BE49-F238E27FC236}">
                <a16:creationId xmlns:a16="http://schemas.microsoft.com/office/drawing/2014/main" id="{D6E207F1-43C5-DF16-C759-D85E154513AC}"/>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D6639DB-201B-38E1-DDDA-48C7C0C1888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71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6D2DA-C0DB-293C-0049-4464B8AFB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0" name="Title 1">
            <a:extLst>
              <a:ext uri="{FF2B5EF4-FFF2-40B4-BE49-F238E27FC236}">
                <a16:creationId xmlns:a16="http://schemas.microsoft.com/office/drawing/2014/main" id="{89D2A6F1-60B6-1EE9-172A-CC1E82F922D7}"/>
              </a:ext>
            </a:extLst>
          </p:cNvPr>
          <p:cNvSpPr txBox="1">
            <a:spLocks/>
          </p:cNvSpPr>
          <p:nvPr/>
        </p:nvSpPr>
        <p:spPr>
          <a:xfrm>
            <a:off x="8127" y="0"/>
            <a:ext cx="12183873" cy="132556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Opportunities for Progress</a:t>
            </a:r>
            <a:endParaRPr lang="en-US" sz="3400">
              <a:solidFill>
                <a:srgbClr val="224494"/>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B26A1D00-4058-31D0-101B-74F856C9634B}"/>
              </a:ext>
            </a:extLst>
          </p:cNvPr>
          <p:cNvSpPr>
            <a:spLocks noGrp="1"/>
          </p:cNvSpPr>
          <p:nvPr>
            <p:ph idx="1"/>
          </p:nvPr>
        </p:nvSpPr>
        <p:spPr>
          <a:xfrm>
            <a:off x="1315449" y="1135324"/>
            <a:ext cx="8948340" cy="3920906"/>
          </a:xfrm>
        </p:spPr>
        <p:txBody>
          <a:bodyPr>
            <a:noAutofit/>
          </a:bodyPr>
          <a:lstStyle/>
          <a:p>
            <a:pPr>
              <a:lnSpc>
                <a:spcPct val="110000"/>
              </a:lnSpc>
              <a:spcBef>
                <a:spcPts val="600"/>
              </a:spcBef>
              <a:spcAft>
                <a:spcPts val="600"/>
              </a:spcAft>
            </a:pPr>
            <a:r>
              <a:rPr lang="en-US" sz="2400" b="1">
                <a:solidFill>
                  <a:srgbClr val="000000"/>
                </a:solidFill>
                <a:latin typeface="Calibri" panose="020F0502020204030204" pitchFamily="34" charset="0"/>
                <a:cs typeface="Calibri" panose="020F0502020204030204" pitchFamily="34" charset="0"/>
              </a:rPr>
              <a:t>Address high rates of discontinuation:</a:t>
            </a:r>
            <a:r>
              <a:rPr lang="en-US" sz="2400">
                <a:solidFill>
                  <a:srgbClr val="000000"/>
                </a:solidFill>
                <a:latin typeface="Calibri" panose="020F0502020204030204" pitchFamily="34" charset="0"/>
                <a:cs typeface="Calibri" panose="020F0502020204030204" pitchFamily="34" charset="0"/>
              </a:rPr>
              <a:t> </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37% of contraceptive users stop their selected method within 12 months.</a:t>
            </a:r>
            <a:r>
              <a:rPr lang="en-US" sz="2400">
                <a:effectLst/>
                <a:latin typeface="Calibri" panose="020F0502020204030204" pitchFamily="34" charset="0"/>
                <a:cs typeface="Calibri" panose="020F0502020204030204" pitchFamily="34" charset="0"/>
              </a:rPr>
              <a:t> </a:t>
            </a:r>
          </a:p>
          <a:p>
            <a:pPr>
              <a:lnSpc>
                <a:spcPct val="110000"/>
              </a:lnSpc>
              <a:spcBef>
                <a:spcPts val="600"/>
              </a:spcBef>
              <a:spcAft>
                <a:spcPts val="600"/>
              </a:spcAft>
            </a:pPr>
            <a:r>
              <a:rPr lang="en-US" sz="2400" b="1">
                <a:solidFill>
                  <a:srgbClr val="000000"/>
                </a:solidFill>
                <a:latin typeface="Calibri" panose="020F0502020204030204" pitchFamily="34" charset="0"/>
                <a:cs typeface="Calibri" panose="020F0502020204030204" pitchFamily="34" charset="0"/>
              </a:rPr>
              <a:t>Improve service quality and method mix: </a:t>
            </a:r>
            <a:r>
              <a:rPr lang="en-US" sz="2400">
                <a:solidFill>
                  <a:srgbClr val="000000"/>
                </a:solidFill>
                <a:latin typeface="Calibri" panose="020F0502020204030204" pitchFamily="34" charset="0"/>
                <a:cs typeface="Calibri" panose="020F0502020204030204" pitchFamily="34" charset="0"/>
              </a:rPr>
              <a:t>only 9% of currently married women are using a long-acting or permanent method.</a:t>
            </a:r>
          </a:p>
          <a:p>
            <a:pPr>
              <a:lnSpc>
                <a:spcPct val="110000"/>
              </a:lnSpc>
              <a:spcBef>
                <a:spcPts val="600"/>
              </a:spcBef>
              <a:spcAft>
                <a:spcPts val="600"/>
              </a:spcAft>
            </a:pPr>
            <a:r>
              <a:rPr lang="en-US" sz="2400" b="1">
                <a:solidFill>
                  <a:srgbClr val="000000"/>
                </a:solidFill>
                <a:latin typeface="Calibri" panose="020F0502020204030204" pitchFamily="34" charset="0"/>
                <a:cs typeface="Calibri" panose="020F0502020204030204" pitchFamily="34" charset="0"/>
              </a:rPr>
              <a:t>Address unmet need among adolescents: </a:t>
            </a:r>
            <a:r>
              <a:rPr lang="en-US" sz="2400">
                <a:solidFill>
                  <a:srgbClr val="000000"/>
                </a:solidFill>
                <a:latin typeface="Calibri" panose="020F0502020204030204" pitchFamily="34" charset="0"/>
                <a:cs typeface="Calibri" panose="020F0502020204030204" pitchFamily="34" charset="0"/>
              </a:rPr>
              <a:t>16% of adolescents ages 15–19 have an unmet need for FP, compared to 5% among women at the end of their childbearing years (45–49)</a:t>
            </a:r>
          </a:p>
          <a:p>
            <a:pPr>
              <a:lnSpc>
                <a:spcPct val="110000"/>
              </a:lnSpc>
              <a:spcBef>
                <a:spcPts val="600"/>
              </a:spcBef>
              <a:spcAft>
                <a:spcPts val="600"/>
              </a:spcAft>
            </a:pPr>
            <a:r>
              <a:rPr lang="en-US" sz="2400" b="1">
                <a:solidFill>
                  <a:srgbClr val="000000"/>
                </a:solidFill>
                <a:latin typeface="Calibri" panose="020F0502020204030204" pitchFamily="34" charset="0"/>
                <a:cs typeface="Calibri" panose="020F0502020204030204" pitchFamily="34" charset="0"/>
              </a:rPr>
              <a:t>Improve services offered to women who were or are child brides: </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Nearly one-third (31%) of women ages 20–49 report that they had married by age 15.</a:t>
            </a:r>
          </a:p>
          <a:p>
            <a:pPr marL="0" indent="0">
              <a:lnSpc>
                <a:spcPct val="110000"/>
              </a:lnSpc>
              <a:spcBef>
                <a:spcPts val="600"/>
              </a:spcBef>
              <a:spcAft>
                <a:spcPts val="600"/>
              </a:spcAft>
              <a:buNone/>
            </a:pPr>
            <a:endParaRPr lang="en-US" sz="2400">
              <a:latin typeface="SutonnyMJ" pitchFamily="2" charset="0"/>
              <a:cs typeface="SutonnyMJ" pitchFamily="2" charset="0"/>
            </a:endParaRPr>
          </a:p>
        </p:txBody>
      </p:sp>
      <p:sp>
        <p:nvSpPr>
          <p:cNvPr id="13" name="Rectangle 12">
            <a:extLst>
              <a:ext uri="{FF2B5EF4-FFF2-40B4-BE49-F238E27FC236}">
                <a16:creationId xmlns:a16="http://schemas.microsoft.com/office/drawing/2014/main" id="{08FA33A3-9916-C6A3-2092-DE6801226103}"/>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32518696-BA48-21C4-8921-13A7B439AF7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58B0F8A-784C-4FD4-A63A-23B2ED469F3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4A02DBF-76E9-D4CA-2B4B-A8E0859994A5}"/>
              </a:ext>
            </a:extLst>
          </p:cNvPr>
          <p:cNvSpPr txBox="1"/>
          <p:nvPr/>
        </p:nvSpPr>
        <p:spPr>
          <a:xfrm>
            <a:off x="1496538" y="5749318"/>
            <a:ext cx="7563572" cy="338554"/>
          </a:xfrm>
          <a:prstGeom prst="rect">
            <a:avLst/>
          </a:prstGeom>
          <a:noFill/>
        </p:spPr>
        <p:txBody>
          <a:bodyPr wrap="square" rtlCol="0">
            <a:spAutoFit/>
          </a:bodyPr>
          <a:lstStyle/>
          <a:p>
            <a:r>
              <a:rPr lang="en-US" sz="1600"/>
              <a:t>Source: BDHS 2017–2018</a:t>
            </a:r>
            <a:endParaRPr lang="en-US" sz="1600" baseline="30000"/>
          </a:p>
        </p:txBody>
      </p:sp>
    </p:spTree>
    <p:extLst>
      <p:ext uri="{BB962C8B-B14F-4D97-AF65-F5344CB8AC3E}">
        <p14:creationId xmlns:p14="http://schemas.microsoft.com/office/powerpoint/2010/main" val="176826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3E68D4-3AD7-263C-93F9-DC2318668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4" name="Rectangle 23">
            <a:extLst>
              <a:ext uri="{FF2B5EF4-FFF2-40B4-BE49-F238E27FC236}">
                <a16:creationId xmlns:a16="http://schemas.microsoft.com/office/drawing/2014/main" id="{5A28DC22-A961-C8C4-3065-00C8666F8AD0}"/>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10B522-66DD-31F8-FA2C-F5712773EEF7}"/>
              </a:ext>
            </a:extLst>
          </p:cNvPr>
          <p:cNvSpPr/>
          <p:nvPr/>
        </p:nvSpPr>
        <p:spPr>
          <a:xfrm>
            <a:off x="0" y="443259"/>
            <a:ext cx="12183873" cy="615553"/>
          </a:xfrm>
          <a:prstGeom prst="rect">
            <a:avLst/>
          </a:prstGeom>
        </p:spPr>
        <p:txBody>
          <a:bodyPr wrap="square">
            <a:spAutoFit/>
          </a:bodyPr>
          <a:lstStyle/>
          <a:p>
            <a:pPr algn="ctr"/>
            <a:r>
              <a:rPr lang="en-US" sz="3200" b="1">
                <a:solidFill>
                  <a:schemeClr val="bg1"/>
                </a:solidFill>
                <a:latin typeface="Calibri" panose="020F0502020204030204" pitchFamily="34" charset="0"/>
                <a:ea typeface="Times New Roman" panose="02020603050405020304" pitchFamily="18" charset="0"/>
                <a:cs typeface="Calibri" panose="020F0502020204030204" pitchFamily="34" charset="0"/>
              </a:rPr>
              <a:t>Case Studies 2–5: </a:t>
            </a:r>
            <a:r>
              <a:rPr lang="en-US" sz="3400" b="1" err="1">
                <a:solidFill>
                  <a:schemeClr val="bg1"/>
                </a:solidFill>
                <a:latin typeface="Calibri" panose="020F0502020204030204" pitchFamily="34" charset="0"/>
                <a:cs typeface="Calibri" panose="020F0502020204030204" pitchFamily="34" charset="0"/>
              </a:rPr>
              <a:t>Hena</a:t>
            </a:r>
            <a:r>
              <a:rPr lang="en-US" sz="3400" b="1">
                <a:solidFill>
                  <a:schemeClr val="bg1"/>
                </a:solidFill>
                <a:latin typeface="Calibri" panose="020F0502020204030204" pitchFamily="34" charset="0"/>
                <a:cs typeface="Calibri" panose="020F0502020204030204" pitchFamily="34" charset="0"/>
              </a:rPr>
              <a:t>, </a:t>
            </a:r>
            <a:r>
              <a:rPr lang="en-US" sz="3400" b="1" err="1">
                <a:solidFill>
                  <a:schemeClr val="bg1"/>
                </a:solidFill>
                <a:latin typeface="Calibri" panose="020F0502020204030204" pitchFamily="34" charset="0"/>
                <a:cs typeface="Calibri" panose="020F0502020204030204" pitchFamily="34" charset="0"/>
              </a:rPr>
              <a:t>Nazma</a:t>
            </a:r>
            <a:r>
              <a:rPr lang="en-US" sz="3400" b="1">
                <a:solidFill>
                  <a:schemeClr val="bg1"/>
                </a:solidFill>
                <a:latin typeface="Calibri" panose="020F0502020204030204" pitchFamily="34" charset="0"/>
                <a:cs typeface="Calibri" panose="020F0502020204030204" pitchFamily="34" charset="0"/>
              </a:rPr>
              <a:t>, Rani, and Mr. Hossain</a:t>
            </a:r>
            <a:endParaRPr lang="en-US" sz="3400">
              <a:solidFill>
                <a:schemeClr val="bg1"/>
              </a:solidFill>
              <a:latin typeface="Calibri" panose="020F0502020204030204" pitchFamily="34" charset="0"/>
              <a:cs typeface="Calibri" panose="020F0502020204030204" pitchFamily="34" charset="0"/>
            </a:endParaRPr>
          </a:p>
        </p:txBody>
      </p:sp>
      <p:pic>
        <p:nvPicPr>
          <p:cNvPr id="12" name="Picture 11" descr="Logo&#10;&#10;Description automatically generated">
            <a:extLst>
              <a:ext uri="{FF2B5EF4-FFF2-40B4-BE49-F238E27FC236}">
                <a16:creationId xmlns:a16="http://schemas.microsoft.com/office/drawing/2014/main" id="{6778CC70-23E4-8F0C-24C0-CC60BF6FD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802" y="2376069"/>
            <a:ext cx="4127500" cy="812800"/>
          </a:xfrm>
          <a:prstGeom prst="rect">
            <a:avLst/>
          </a:prstGeom>
        </p:spPr>
      </p:pic>
      <p:sp>
        <p:nvSpPr>
          <p:cNvPr id="14" name="TextBox 13">
            <a:extLst>
              <a:ext uri="{FF2B5EF4-FFF2-40B4-BE49-F238E27FC236}">
                <a16:creationId xmlns:a16="http://schemas.microsoft.com/office/drawing/2014/main" id="{1B9BAF7C-5692-22C2-7C0B-00430E90DFE1}"/>
              </a:ext>
            </a:extLst>
          </p:cNvPr>
          <p:cNvSpPr txBox="1"/>
          <p:nvPr/>
        </p:nvSpPr>
        <p:spPr>
          <a:xfrm>
            <a:off x="1315882" y="3183294"/>
            <a:ext cx="11109277" cy="1877437"/>
          </a:xfrm>
          <a:prstGeom prst="rect">
            <a:avLst/>
          </a:prstGeom>
          <a:noFill/>
        </p:spPr>
        <p:txBody>
          <a:bodyPr wrap="square">
            <a:spAutoFit/>
          </a:bodyPr>
          <a:lstStyle/>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How does gender influence the power of the people in the story? </a:t>
            </a:r>
          </a:p>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Where do see gender and power helping achieve good FP and SRH?</a:t>
            </a:r>
          </a:p>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Where do you see gender and power being a barrier to good health?</a:t>
            </a:r>
            <a:br>
              <a:rPr lang="en-US" sz="2400">
                <a:effectLst/>
                <a:latin typeface="Calibri" panose="020F0502020204030204" pitchFamily="34" charset="0"/>
                <a:ea typeface="Calibri" panose="020F0502020204030204" pitchFamily="34" charset="0"/>
                <a:cs typeface="Vrinda" panose="020B0502040204020203" pitchFamily="34" charset="0"/>
              </a:rPr>
            </a:br>
            <a:endParaRPr lang="en-US" sz="2400"/>
          </a:p>
        </p:txBody>
      </p:sp>
      <p:sp>
        <p:nvSpPr>
          <p:cNvPr id="18" name="Rectangle 17">
            <a:extLst>
              <a:ext uri="{FF2B5EF4-FFF2-40B4-BE49-F238E27FC236}">
                <a16:creationId xmlns:a16="http://schemas.microsoft.com/office/drawing/2014/main" id="{E7FC367F-348B-CE95-BDAF-663E13EACE9D}"/>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9" name="Rectangle 18">
            <a:extLst>
              <a:ext uri="{FF2B5EF4-FFF2-40B4-BE49-F238E27FC236}">
                <a16:creationId xmlns:a16="http://schemas.microsoft.com/office/drawing/2014/main" id="{71B3B18F-49E6-F16A-B37F-E5D519DE8A57}"/>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E586B9AE-174E-450C-86E7-4029528D160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43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A3B9C1-C767-EF67-788D-B757D2F59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Content Placeholder 2">
            <a:extLst>
              <a:ext uri="{FF2B5EF4-FFF2-40B4-BE49-F238E27FC236}">
                <a16:creationId xmlns:a16="http://schemas.microsoft.com/office/drawing/2014/main" id="{CA6ADE31-900A-48C5-B823-AF67CF6F0B4F}"/>
              </a:ext>
            </a:extLst>
          </p:cNvPr>
          <p:cNvSpPr>
            <a:spLocks noGrp="1"/>
          </p:cNvSpPr>
          <p:nvPr>
            <p:ph idx="1"/>
          </p:nvPr>
        </p:nvSpPr>
        <p:spPr>
          <a:xfrm>
            <a:off x="1163721" y="1938781"/>
            <a:ext cx="4583184" cy="3014069"/>
          </a:xfrm>
        </p:spPr>
        <p:txBody>
          <a:bodyPr>
            <a:noAutofit/>
          </a:bodyPr>
          <a:lstStyle/>
          <a:p>
            <a:pPr marR="0" lvl="0" fontAlgn="base">
              <a:lnSpc>
                <a:spcPct val="120000"/>
              </a:lnSpc>
              <a:spcBef>
                <a:spcPts val="600"/>
              </a:spcBef>
              <a:spcAft>
                <a:spcPts val="600"/>
              </a:spcAft>
            </a:pPr>
            <a:r>
              <a:rPr lang="en-US" sz="2400">
                <a:effectLst/>
                <a:latin typeface="Calibri" panose="020F0502020204030204" pitchFamily="34" charset="0"/>
                <a:ea typeface="Times New Roman" panose="02020603050405020304" pitchFamily="18" charset="0"/>
                <a:cs typeface="Calibri" panose="020F0502020204030204" pitchFamily="34" charset="0"/>
              </a:rPr>
              <a:t>Stock outs</a:t>
            </a:r>
            <a:endParaRPr lang="en-US" sz="2400">
              <a:latin typeface="Calibri" panose="020F0502020204030204" pitchFamily="34" charset="0"/>
              <a:ea typeface="Times New Roman" panose="02020603050405020304" pitchFamily="18" charset="0"/>
              <a:cs typeface="Calibri" panose="020F0502020204030204" pitchFamily="34" charset="0"/>
            </a:endParaRPr>
          </a:p>
          <a:p>
            <a:pPr marR="0" lvl="0" fontAlgn="base">
              <a:lnSpc>
                <a:spcPct val="120000"/>
              </a:lnSpc>
              <a:spcBef>
                <a:spcPts val="600"/>
              </a:spcBef>
              <a:spcAft>
                <a:spcPts val="600"/>
              </a:spcAft>
            </a:pPr>
            <a:r>
              <a:rPr lang="en-US" sz="2400">
                <a:effectLst/>
                <a:latin typeface="Calibri" panose="020F0502020204030204" pitchFamily="34" charset="0"/>
                <a:ea typeface="Times New Roman" panose="02020603050405020304" pitchFamily="18" charset="0"/>
                <a:cs typeface="Calibri" panose="020F0502020204030204" pitchFamily="34" charset="0"/>
              </a:rPr>
              <a:t>Lack of funding</a:t>
            </a:r>
          </a:p>
          <a:p>
            <a:pPr marR="0" lvl="0" fontAlgn="base">
              <a:lnSpc>
                <a:spcPct val="120000"/>
              </a:lnSpc>
              <a:spcBef>
                <a:spcPts val="600"/>
              </a:spcBef>
              <a:spcAft>
                <a:spcPts val="600"/>
              </a:spcAft>
            </a:pPr>
            <a:r>
              <a:rPr lang="en-US" sz="2400">
                <a:effectLst/>
                <a:latin typeface="Calibri" panose="020F0502020204030204" pitchFamily="34" charset="0"/>
                <a:ea typeface="Times New Roman" panose="02020603050405020304" pitchFamily="18" charset="0"/>
                <a:cs typeface="Calibri" panose="020F0502020204030204" pitchFamily="34" charset="0"/>
              </a:rPr>
              <a:t>Lack of skilled service providers</a:t>
            </a:r>
          </a:p>
          <a:p>
            <a:pPr marR="0" lvl="0" fontAlgn="base">
              <a:lnSpc>
                <a:spcPct val="120000"/>
              </a:lnSpc>
              <a:spcBef>
                <a:spcPts val="600"/>
              </a:spcBef>
              <a:spcAft>
                <a:spcPts val="600"/>
              </a:spcAft>
            </a:pPr>
            <a:r>
              <a:rPr lang="en-US" sz="2400">
                <a:effectLst/>
                <a:latin typeface="Calibri" panose="020F0502020204030204" pitchFamily="34" charset="0"/>
                <a:ea typeface="Times New Roman" panose="02020603050405020304" pitchFamily="18" charset="0"/>
                <a:cs typeface="Calibri" panose="020F0502020204030204" pitchFamily="34" charset="0"/>
              </a:rPr>
              <a:t>Distance to health service point</a:t>
            </a:r>
          </a:p>
          <a:p>
            <a:pPr marR="0" lvl="0" fontAlgn="base">
              <a:lnSpc>
                <a:spcPct val="120000"/>
              </a:lnSpc>
              <a:spcBef>
                <a:spcPts val="600"/>
              </a:spcBef>
              <a:spcAft>
                <a:spcPts val="600"/>
              </a:spcAft>
            </a:pPr>
            <a:r>
              <a:rPr lang="en-US" sz="2400">
                <a:effectLst/>
                <a:latin typeface="Calibri" panose="020F0502020204030204" pitchFamily="34" charset="0"/>
                <a:ea typeface="Times New Roman" panose="02020603050405020304" pitchFamily="18" charset="0"/>
                <a:cs typeface="Calibri" panose="020F0502020204030204" pitchFamily="34" charset="0"/>
              </a:rPr>
              <a:t>Misinformation in communities</a:t>
            </a:r>
          </a:p>
        </p:txBody>
      </p:sp>
      <p:sp>
        <p:nvSpPr>
          <p:cNvPr id="2" name="Title 1">
            <a:extLst>
              <a:ext uri="{FF2B5EF4-FFF2-40B4-BE49-F238E27FC236}">
                <a16:creationId xmlns:a16="http://schemas.microsoft.com/office/drawing/2014/main" id="{DF0D7FC4-01BD-4981-941C-67BB68A264E5}"/>
              </a:ext>
            </a:extLst>
          </p:cNvPr>
          <p:cNvSpPr>
            <a:spLocks noGrp="1"/>
          </p:cNvSpPr>
          <p:nvPr>
            <p:ph type="title"/>
          </p:nvPr>
        </p:nvSpPr>
        <p:spPr>
          <a:xfrm>
            <a:off x="0" y="725685"/>
            <a:ext cx="12192000" cy="735980"/>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Other Relevant Barriers</a:t>
            </a:r>
          </a:p>
        </p:txBody>
      </p:sp>
      <p:sp>
        <p:nvSpPr>
          <p:cNvPr id="4" name="Content Placeholder 2">
            <a:extLst>
              <a:ext uri="{FF2B5EF4-FFF2-40B4-BE49-F238E27FC236}">
                <a16:creationId xmlns:a16="http://schemas.microsoft.com/office/drawing/2014/main" id="{5D68AD19-8B62-365D-63E9-20C227D78535}"/>
              </a:ext>
            </a:extLst>
          </p:cNvPr>
          <p:cNvSpPr txBox="1">
            <a:spLocks/>
          </p:cNvSpPr>
          <p:nvPr/>
        </p:nvSpPr>
        <p:spPr>
          <a:xfrm>
            <a:off x="6700921" y="1938781"/>
            <a:ext cx="5116584" cy="2696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20000"/>
              </a:lnSpc>
              <a:spcBef>
                <a:spcPts val="600"/>
              </a:spcBef>
              <a:spcAft>
                <a:spcPts val="600"/>
              </a:spcAft>
            </a:pPr>
            <a:r>
              <a:rPr lang="en-US" sz="2400">
                <a:effectLst/>
                <a:latin typeface="Calibri" panose="020F0502020204030204" pitchFamily="34" charset="0"/>
                <a:ea typeface="Times New Roman" panose="02020603050405020304" pitchFamily="18" charset="0"/>
                <a:cs typeface="Calibri" panose="020F0502020204030204" pitchFamily="34" charset="0"/>
              </a:rPr>
              <a:t>Opportunity costs</a:t>
            </a:r>
            <a:endParaRPr lang="en-US" sz="2400">
              <a:latin typeface="Calibri" panose="020F0502020204030204" pitchFamily="34" charset="0"/>
              <a:cs typeface="Calibri" panose="020F0502020204030204" pitchFamily="34" charset="0"/>
            </a:endParaRPr>
          </a:p>
          <a:p>
            <a:pPr fontAlgn="base">
              <a:lnSpc>
                <a:spcPct val="120000"/>
              </a:lnSpc>
              <a:spcBef>
                <a:spcPts val="600"/>
              </a:spcBef>
              <a:spcAft>
                <a:spcPts val="600"/>
              </a:spcAft>
            </a:pPr>
            <a:r>
              <a:rPr lang="en-US" sz="2400">
                <a:latin typeface="Calibri" panose="020F0502020204030204" pitchFamily="34" charset="0"/>
                <a:ea typeface="Times New Roman" panose="02020603050405020304" pitchFamily="18" charset="0"/>
                <a:cs typeface="Calibri" panose="020F0502020204030204" pitchFamily="34" charset="0"/>
              </a:rPr>
              <a:t>Service provider bias</a:t>
            </a:r>
          </a:p>
          <a:p>
            <a:pPr fontAlgn="base">
              <a:lnSpc>
                <a:spcPct val="120000"/>
              </a:lnSpc>
              <a:spcBef>
                <a:spcPts val="600"/>
              </a:spcBef>
              <a:spcAft>
                <a:spcPts val="600"/>
              </a:spcAft>
            </a:pPr>
            <a:r>
              <a:rPr lang="en-US" sz="2400">
                <a:latin typeface="Calibri" panose="020F0502020204030204" pitchFamily="34" charset="0"/>
                <a:ea typeface="Times New Roman" panose="02020603050405020304" pitchFamily="18" charset="0"/>
                <a:cs typeface="Calibri" panose="020F0502020204030204" pitchFamily="34" charset="0"/>
              </a:rPr>
              <a:t>Legislative and legal barriers</a:t>
            </a:r>
          </a:p>
          <a:p>
            <a:pPr fontAlgn="base">
              <a:lnSpc>
                <a:spcPct val="120000"/>
              </a:lnSpc>
              <a:spcBef>
                <a:spcPts val="600"/>
              </a:spcBef>
              <a:spcAft>
                <a:spcPts val="600"/>
              </a:spcAft>
            </a:pPr>
            <a:r>
              <a:rPr lang="en-US" sz="2400">
                <a:latin typeface="Calibri" panose="020F0502020204030204" pitchFamily="34" charset="0"/>
                <a:ea typeface="Times New Roman" panose="02020603050405020304" pitchFamily="18" charset="0"/>
                <a:cs typeface="Calibri" panose="020F0502020204030204" pitchFamily="34" charset="0"/>
              </a:rPr>
              <a:t>Cultural norms and traditions</a:t>
            </a:r>
          </a:p>
        </p:txBody>
      </p:sp>
      <p:sp>
        <p:nvSpPr>
          <p:cNvPr id="13" name="Rectangle 12">
            <a:extLst>
              <a:ext uri="{FF2B5EF4-FFF2-40B4-BE49-F238E27FC236}">
                <a16:creationId xmlns:a16="http://schemas.microsoft.com/office/drawing/2014/main" id="{8AE87876-4D5B-E0CB-A6E6-744B425BA322}"/>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00FBB0C3-36F2-9CCB-7575-B058E84434E7}"/>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39213C3-1BEE-F88E-D1A9-6310895EB935}"/>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96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2">
            <a:extLst>
              <a:ext uri="{28A0092B-C50C-407E-A947-70E740481C1C}">
                <a14:useLocalDpi xmlns:a14="http://schemas.microsoft.com/office/drawing/2010/main" val="0"/>
              </a:ext>
            </a:extLst>
          </a:blip>
          <a:srcRect/>
          <a:stretch/>
        </p:blipFill>
        <p:spPr>
          <a:xfrm>
            <a:off x="8127" y="8878"/>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8" y="4029140"/>
            <a:ext cx="12192000" cy="2314612"/>
          </a:xfrm>
          <a:custGeom>
            <a:avLst/>
            <a:gdLst/>
            <a:ahLst/>
            <a:cxnLst/>
            <a:rect l="0" t="0" r="0" b="0"/>
            <a:pathLst>
              <a:path w="9144000" h="2180844">
                <a:moveTo>
                  <a:pt x="0" y="0"/>
                </a:moveTo>
                <a:lnTo>
                  <a:pt x="9144000" y="0"/>
                </a:lnTo>
                <a:lnTo>
                  <a:pt x="9144000" y="2180844"/>
                </a:lnTo>
                <a:lnTo>
                  <a:pt x="0" y="2180844"/>
                </a:lnTo>
                <a:lnTo>
                  <a:pt x="0" y="0"/>
                </a:lnTo>
              </a:path>
            </a:pathLst>
          </a:custGeom>
          <a:solidFill>
            <a:srgbClr val="28877C"/>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29631" y="5167770"/>
            <a:ext cx="10515600" cy="829240"/>
          </a:xfrm>
        </p:spPr>
        <p:txBody>
          <a:bodyPr>
            <a:normAutofit/>
          </a:bodyPr>
          <a:lstStyle/>
          <a:p>
            <a:pPr marL="0" indent="0">
              <a:lnSpc>
                <a:spcPct val="100000"/>
              </a:lnSpc>
              <a:spcBef>
                <a:spcPts val="600"/>
              </a:spcBef>
              <a:buNone/>
            </a:pPr>
            <a:r>
              <a:rPr lang="en-US" sz="4800" b="1">
                <a:solidFill>
                  <a:schemeClr val="bg1"/>
                </a:solidFill>
                <a:latin typeface="Calibri" panose="020F0502020204030204" pitchFamily="34" charset="0"/>
                <a:cs typeface="Calibri" panose="020F0502020204030204" pitchFamily="34" charset="0"/>
              </a:rPr>
              <a:t>Foundations in GBV</a:t>
            </a: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29631" y="4339426"/>
            <a:ext cx="10515600" cy="1030402"/>
          </a:xfrm>
        </p:spPr>
        <p:txBody>
          <a:bodyPr>
            <a:normAutofit/>
          </a:bodyPr>
          <a:lstStyle/>
          <a:p>
            <a:pPr>
              <a:lnSpc>
                <a:spcPct val="100000"/>
              </a:lnSpc>
              <a:spcBef>
                <a:spcPts val="600"/>
              </a:spcBef>
            </a:pPr>
            <a:r>
              <a:rPr lang="en-US" sz="6000" b="1">
                <a:solidFill>
                  <a:schemeClr val="bg1"/>
                </a:solidFill>
                <a:latin typeface="Calibri" panose="020F0502020204030204" pitchFamily="34" charset="0"/>
                <a:cs typeface="Calibri" panose="020F0502020204030204" pitchFamily="34" charset="0"/>
              </a:rPr>
              <a:t>Module 2</a:t>
            </a:r>
          </a:p>
        </p:txBody>
      </p:sp>
      <p:sp>
        <p:nvSpPr>
          <p:cNvPr id="4" name="Rectangle 3">
            <a:extLst>
              <a:ext uri="{FF2B5EF4-FFF2-40B4-BE49-F238E27FC236}">
                <a16:creationId xmlns:a16="http://schemas.microsoft.com/office/drawing/2014/main" id="{73B327C3-4E79-DAB1-9746-770FA45EF3F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8901634-181C-5E44-A1AF-6E821F1537A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7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effectLst/>
                <a:latin typeface="Calibri" panose="020F0502020204030204" pitchFamily="34" charset="0"/>
                <a:ea typeface="Calibri" panose="020F0502020204030204" pitchFamily="34" charset="0"/>
                <a:cs typeface="Vrinda" panose="020B0502040204020203" pitchFamily="34" charset="0"/>
              </a:rPr>
              <a:t>Understanding and Conceptualizing GBV </a:t>
            </a:r>
            <a:endParaRPr lang="en-US" sz="3200" b="1">
              <a:solidFill>
                <a:srgbClr val="28877C"/>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2 | SESSION A</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607078"/>
            <a:ext cx="11408554" cy="2400657"/>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Be able to articulate the many different forms and manifestation of GBV.</a:t>
            </a:r>
          </a:p>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Understand how GBV is an intersectional issue that can affect anyone regardless of age, marital status, or economic class.</a:t>
            </a:r>
          </a:p>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Be able to communicate the health risks and impacts suffered by those living with GBV.</a:t>
            </a: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2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545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D81BA-1159-E253-BDC3-DAF595352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44A91C0D-72EB-41D2-88D3-1FAAFD575E41}"/>
              </a:ext>
            </a:extLst>
          </p:cNvPr>
          <p:cNvSpPr>
            <a:spLocks noGrp="1"/>
          </p:cNvSpPr>
          <p:nvPr>
            <p:ph type="title"/>
          </p:nvPr>
        </p:nvSpPr>
        <p:spPr>
          <a:xfrm>
            <a:off x="0" y="-37741"/>
            <a:ext cx="12192000" cy="1063653"/>
          </a:xfrm>
        </p:spPr>
        <p:txBody>
          <a:bodyPr>
            <a:no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Unpacking</a:t>
            </a:r>
            <a:r>
              <a:rPr lang="en-US" sz="4000" b="1">
                <a:solidFill>
                  <a:srgbClr val="224494"/>
                </a:solidFill>
                <a:latin typeface="Calibri" panose="020F0502020204030204" pitchFamily="34" charset="0"/>
                <a:cs typeface="Calibri" panose="020F0502020204030204" pitchFamily="34" charset="0"/>
              </a:rPr>
              <a:t> GBV</a:t>
            </a:r>
          </a:p>
        </p:txBody>
      </p:sp>
      <p:sp>
        <p:nvSpPr>
          <p:cNvPr id="3" name="Content Placeholder 2">
            <a:extLst>
              <a:ext uri="{FF2B5EF4-FFF2-40B4-BE49-F238E27FC236}">
                <a16:creationId xmlns:a16="http://schemas.microsoft.com/office/drawing/2014/main" id="{92624CD9-4B0B-4D71-8BA4-78958F1D1D1B}"/>
              </a:ext>
            </a:extLst>
          </p:cNvPr>
          <p:cNvSpPr>
            <a:spLocks noGrp="1"/>
          </p:cNvSpPr>
          <p:nvPr>
            <p:ph idx="1"/>
          </p:nvPr>
        </p:nvSpPr>
        <p:spPr>
          <a:xfrm>
            <a:off x="542951" y="1176312"/>
            <a:ext cx="4934803" cy="4351338"/>
          </a:xfrm>
        </p:spPr>
        <p:txBody>
          <a:bodyPr>
            <a:normAutofit/>
          </a:bodyPr>
          <a:lstStyle/>
          <a:p>
            <a:pPr marL="0" indent="0">
              <a:buNone/>
            </a:pPr>
            <a:r>
              <a:rPr lang="en-US" sz="2000" b="1">
                <a:effectLst/>
                <a:latin typeface="Calibri" panose="020F0502020204030204" pitchFamily="34" charset="0"/>
                <a:ea typeface="Times New Roman" panose="02020603050405020304" pitchFamily="18" charset="0"/>
                <a:cs typeface="Calibri" panose="020F0502020204030204" pitchFamily="34" charset="0"/>
              </a:rPr>
              <a:t>Gender-Based Violence (GBV)</a:t>
            </a:r>
            <a:endParaRPr lang="en-US" sz="2000" b="1">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000">
                <a:solidFill>
                  <a:srgbClr val="4D4745"/>
                </a:solidFill>
                <a:latin typeface="Calibri" panose="020F0502020204030204" pitchFamily="34" charset="0"/>
                <a:cs typeface="Calibri" panose="020F0502020204030204" pitchFamily="34" charset="0"/>
              </a:rPr>
              <a:t>Any act perpetrated against a person’s will and is based on gender norms and unequal power relationships. It encompasses:</a:t>
            </a:r>
          </a:p>
          <a:p>
            <a:pPr marL="630238" indent="-346075"/>
            <a:r>
              <a:rPr lang="en-US" sz="2000">
                <a:solidFill>
                  <a:srgbClr val="4D4745"/>
                </a:solidFill>
                <a:latin typeface="Calibri" panose="020F0502020204030204" pitchFamily="34" charset="0"/>
                <a:cs typeface="Calibri" panose="020F0502020204030204" pitchFamily="34" charset="0"/>
              </a:rPr>
              <a:t>Threats of violence and coercion</a:t>
            </a:r>
          </a:p>
          <a:p>
            <a:pPr marL="630238" indent="-346075"/>
            <a:r>
              <a:rPr lang="en-US" sz="2000">
                <a:solidFill>
                  <a:srgbClr val="4D4745"/>
                </a:solidFill>
                <a:latin typeface="Calibri" panose="020F0502020204030204" pitchFamily="34" charset="0"/>
                <a:cs typeface="Calibri" panose="020F0502020204030204" pitchFamily="34" charset="0"/>
              </a:rPr>
              <a:t>Physical or sexual assault</a:t>
            </a:r>
          </a:p>
          <a:p>
            <a:pPr marL="630238" indent="-346075"/>
            <a:r>
              <a:rPr lang="en-US" sz="2000">
                <a:solidFill>
                  <a:srgbClr val="4D4745"/>
                </a:solidFill>
                <a:latin typeface="Calibri" panose="020F0502020204030204" pitchFamily="34" charset="0"/>
                <a:cs typeface="Calibri" panose="020F0502020204030204" pitchFamily="34" charset="0"/>
              </a:rPr>
              <a:t>Emotional or psychological harm</a:t>
            </a:r>
          </a:p>
          <a:p>
            <a:pPr marL="630238" indent="-346075"/>
            <a:r>
              <a:rPr lang="en-US" sz="2000">
                <a:solidFill>
                  <a:srgbClr val="4D4745"/>
                </a:solidFill>
                <a:latin typeface="Calibri" panose="020F0502020204030204" pitchFamily="34" charset="0"/>
                <a:cs typeface="Calibri" panose="020F0502020204030204" pitchFamily="34" charset="0"/>
              </a:rPr>
              <a:t>Denial of resources or access to services</a:t>
            </a:r>
          </a:p>
          <a:p>
            <a:pPr marL="630238" indent="-346075"/>
            <a:r>
              <a:rPr lang="en-US" sz="2000">
                <a:solidFill>
                  <a:srgbClr val="4D4745"/>
                </a:solidFill>
                <a:latin typeface="Calibri" panose="020F0502020204030204" pitchFamily="34" charset="0"/>
                <a:cs typeface="Calibri" panose="020F0502020204030204" pitchFamily="34" charset="0"/>
              </a:rPr>
              <a:t>Denial of legal self-autonomy</a:t>
            </a:r>
          </a:p>
          <a:p>
            <a:pPr marL="630238" indent="-346075"/>
            <a:r>
              <a:rPr lang="en-US" sz="2000">
                <a:solidFill>
                  <a:srgbClr val="4D4745"/>
                </a:solidFill>
                <a:latin typeface="Calibri" panose="020F0502020204030204" pitchFamily="34" charset="0"/>
                <a:cs typeface="Calibri" panose="020F0502020204030204" pitchFamily="34" charset="0"/>
              </a:rPr>
              <a:t>It inflicts harm on women, girls, men and boys.</a:t>
            </a:r>
          </a:p>
          <a:p>
            <a:pPr marL="0" indent="0">
              <a:lnSpc>
                <a:spcPct val="120000"/>
              </a:lnSpc>
              <a:spcBef>
                <a:spcPts val="600"/>
              </a:spcBef>
              <a:spcAft>
                <a:spcPts val="600"/>
              </a:spcAft>
              <a:buNone/>
            </a:pPr>
            <a:endPar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600"/>
              </a:spcBef>
              <a:spcAft>
                <a:spcPts val="600"/>
              </a:spcAft>
              <a:buNone/>
            </a:pPr>
            <a:endParaRPr lang="en-US" sz="20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Content Placeholder 2">
            <a:extLst>
              <a:ext uri="{FF2B5EF4-FFF2-40B4-BE49-F238E27FC236}">
                <a16:creationId xmlns:a16="http://schemas.microsoft.com/office/drawing/2014/main" id="{929AA1E4-37A1-4A57-B3CE-024E5350A381}"/>
              </a:ext>
            </a:extLst>
          </p:cNvPr>
          <p:cNvSpPr txBox="1">
            <a:spLocks/>
          </p:cNvSpPr>
          <p:nvPr/>
        </p:nvSpPr>
        <p:spPr>
          <a:xfrm>
            <a:off x="6175132" y="1176312"/>
            <a:ext cx="5473918" cy="5570178"/>
          </a:xfrm>
          <a:prstGeom prst="rect">
            <a:avLst/>
          </a:prstGeom>
        </p:spPr>
        <p:txBody>
          <a:bodyPr anchor="t"/>
          <a:lstStyle>
            <a:lvl1pPr marL="342900" indent="-342900" algn="l" defTabSz="457200" rtl="0" eaLnBrk="1" latinLnBrk="0" hangingPunct="1">
              <a:spcBef>
                <a:spcPct val="20000"/>
              </a:spcBef>
              <a:buFont typeface="Arial"/>
              <a:buChar char="•"/>
              <a:defRPr sz="2400" kern="1200">
                <a:solidFill>
                  <a:srgbClr val="43444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434448"/>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434448"/>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434448"/>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4344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a:solidFill>
                  <a:schemeClr val="tx1">
                    <a:lumMod val="85000"/>
                    <a:lumOff val="15000"/>
                  </a:schemeClr>
                </a:solidFill>
                <a:latin typeface="Calibri" panose="020F0502020204030204" pitchFamily="34" charset="0"/>
                <a:cs typeface="Calibri" panose="020F0502020204030204" pitchFamily="34" charset="0"/>
              </a:rPr>
              <a:t>Violence Against Women &amp; Girls (VAWG) </a:t>
            </a:r>
          </a:p>
          <a:p>
            <a:pPr marL="0" indent="0">
              <a:buFont typeface="Arial"/>
              <a:buNone/>
            </a:pPr>
            <a:r>
              <a:rPr lang="en-US" sz="2000">
                <a:solidFill>
                  <a:srgbClr val="4D4745"/>
                </a:solidFill>
                <a:latin typeface="Calibri" panose="020F0502020204030204" pitchFamily="34" charset="0"/>
                <a:cs typeface="Calibri" panose="020F0502020204030204" pitchFamily="34" charset="0"/>
              </a:rPr>
              <a:t>Any act based on gender norms or unequal power dynamics that results in, or is likely to result in, physical, sexual, or mental harm to </a:t>
            </a:r>
            <a:r>
              <a:rPr lang="en-US" sz="2000" i="1">
                <a:solidFill>
                  <a:srgbClr val="4D4745"/>
                </a:solidFill>
                <a:latin typeface="Calibri" panose="020F0502020204030204" pitchFamily="34" charset="0"/>
                <a:cs typeface="Calibri" panose="020F0502020204030204" pitchFamily="34" charset="0"/>
              </a:rPr>
              <a:t>women</a:t>
            </a:r>
            <a:r>
              <a:rPr lang="en-US" sz="2000">
                <a:solidFill>
                  <a:srgbClr val="4D4745"/>
                </a:solidFill>
                <a:latin typeface="Calibri" panose="020F0502020204030204" pitchFamily="34" charset="0"/>
                <a:cs typeface="Calibri" panose="020F0502020204030204" pitchFamily="34" charset="0"/>
              </a:rPr>
              <a:t>, including threats, coercion, or arbitrary deprivation of liberty—whether occurring in public or in private life. It includes:</a:t>
            </a:r>
          </a:p>
          <a:p>
            <a:r>
              <a:rPr lang="en-US" sz="2000">
                <a:solidFill>
                  <a:srgbClr val="4D4745"/>
                </a:solidFill>
                <a:latin typeface="Calibri" panose="020F0502020204030204" pitchFamily="34" charset="0"/>
                <a:cs typeface="Calibri" panose="020F0502020204030204" pitchFamily="34" charset="0"/>
              </a:rPr>
              <a:t>Intimate partner violence</a:t>
            </a:r>
          </a:p>
          <a:p>
            <a:r>
              <a:rPr lang="en-US" sz="2000">
                <a:solidFill>
                  <a:srgbClr val="4D4745"/>
                </a:solidFill>
                <a:latin typeface="Calibri" panose="020F0502020204030204" pitchFamily="34" charset="0"/>
                <a:cs typeface="Calibri" panose="020F0502020204030204" pitchFamily="34" charset="0"/>
              </a:rPr>
              <a:t>Sexual assault and rape</a:t>
            </a:r>
          </a:p>
          <a:p>
            <a:r>
              <a:rPr lang="en-US" sz="2000">
                <a:solidFill>
                  <a:srgbClr val="4D4745"/>
                </a:solidFill>
                <a:latin typeface="Calibri" panose="020F0502020204030204" pitchFamily="34" charset="0"/>
                <a:cs typeface="Calibri" panose="020F0502020204030204" pitchFamily="34" charset="0"/>
              </a:rPr>
              <a:t>Female genital cutting</a:t>
            </a:r>
          </a:p>
          <a:p>
            <a:r>
              <a:rPr lang="en-US" sz="2000">
                <a:solidFill>
                  <a:srgbClr val="4D4745"/>
                </a:solidFill>
                <a:latin typeface="Calibri" panose="020F0502020204030204" pitchFamily="34" charset="0"/>
                <a:cs typeface="Calibri" panose="020F0502020204030204" pitchFamily="34" charset="0"/>
              </a:rPr>
              <a:t>Reproductive coercion</a:t>
            </a:r>
          </a:p>
          <a:p>
            <a:r>
              <a:rPr lang="en-US" sz="2000">
                <a:solidFill>
                  <a:srgbClr val="4D4745"/>
                </a:solidFill>
                <a:latin typeface="Calibri" panose="020F0502020204030204" pitchFamily="34" charset="0"/>
                <a:cs typeface="Calibri" panose="020F0502020204030204" pitchFamily="34" charset="0"/>
              </a:rPr>
              <a:t>Forced marriage</a:t>
            </a:r>
          </a:p>
          <a:p>
            <a:r>
              <a:rPr lang="en-US" sz="2000">
                <a:solidFill>
                  <a:srgbClr val="4D4745"/>
                </a:solidFill>
                <a:latin typeface="Calibri" panose="020F0502020204030204" pitchFamily="34" charset="0"/>
                <a:cs typeface="Calibri" panose="020F0502020204030204" pitchFamily="34" charset="0"/>
              </a:rPr>
              <a:t>Trafficking</a:t>
            </a:r>
          </a:p>
          <a:p>
            <a:r>
              <a:rPr lang="en-US" sz="2000">
                <a:solidFill>
                  <a:srgbClr val="4D4745"/>
                </a:solidFill>
                <a:latin typeface="Calibri" panose="020F0502020204030204" pitchFamily="34" charset="0"/>
                <a:cs typeface="Calibri" panose="020F0502020204030204" pitchFamily="34" charset="0"/>
              </a:rPr>
              <a:t>Denial of education, financial, and legal services</a:t>
            </a:r>
          </a:p>
        </p:txBody>
      </p:sp>
      <p:sp>
        <p:nvSpPr>
          <p:cNvPr id="14" name="Rectangle 13">
            <a:extLst>
              <a:ext uri="{FF2B5EF4-FFF2-40B4-BE49-F238E27FC236}">
                <a16:creationId xmlns:a16="http://schemas.microsoft.com/office/drawing/2014/main" id="{D96CB42D-5E82-B86F-EB23-113DAAD7D3F4}"/>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5" name="Rectangle 14">
            <a:extLst>
              <a:ext uri="{FF2B5EF4-FFF2-40B4-BE49-F238E27FC236}">
                <a16:creationId xmlns:a16="http://schemas.microsoft.com/office/drawing/2014/main" id="{B6BB9237-533D-33E0-423E-BE6998E84273}"/>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11F26D3-FE86-3992-0C42-1DCE3222217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80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0BC8A-643F-DCCC-DD89-A32AAE80B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A958F4EE-2AB5-4A9F-BEB5-F0ADCA9930B7}"/>
              </a:ext>
            </a:extLst>
          </p:cNvPr>
          <p:cNvSpPr>
            <a:spLocks noGrp="1"/>
          </p:cNvSpPr>
          <p:nvPr>
            <p:ph type="title"/>
          </p:nvPr>
        </p:nvSpPr>
        <p:spPr>
          <a:xfrm>
            <a:off x="0" y="398725"/>
            <a:ext cx="12183873" cy="436277"/>
          </a:xfrm>
        </p:spPr>
        <p:txBody>
          <a:bodyPr>
            <a:no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Forms and Manifestations of GBV </a:t>
            </a:r>
          </a:p>
        </p:txBody>
      </p:sp>
      <p:sp>
        <p:nvSpPr>
          <p:cNvPr id="3" name="Content Placeholder 2">
            <a:extLst>
              <a:ext uri="{FF2B5EF4-FFF2-40B4-BE49-F238E27FC236}">
                <a16:creationId xmlns:a16="http://schemas.microsoft.com/office/drawing/2014/main" id="{FF244D3D-BDA1-41F7-BBEA-93CD836527AB}"/>
              </a:ext>
            </a:extLst>
          </p:cNvPr>
          <p:cNvSpPr>
            <a:spLocks noGrp="1"/>
          </p:cNvSpPr>
          <p:nvPr>
            <p:ph idx="1"/>
          </p:nvPr>
        </p:nvSpPr>
        <p:spPr>
          <a:xfrm>
            <a:off x="1759847" y="1391112"/>
            <a:ext cx="3602309" cy="1416953"/>
          </a:xfrm>
        </p:spPr>
        <p:txBody>
          <a:bodyPr>
            <a:noAutofit/>
          </a:bodyPr>
          <a:lstStyle/>
          <a:p>
            <a:pPr marL="0" marR="0" indent="0">
              <a:lnSpc>
                <a:spcPct val="120000"/>
              </a:lnSpc>
              <a:spcBef>
                <a:spcPts val="600"/>
              </a:spcBef>
              <a:spcAft>
                <a:spcPts val="0"/>
              </a:spcAft>
              <a:buNone/>
            </a:pPr>
            <a:r>
              <a:rPr lang="en-US" sz="18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PHYSICAL</a:t>
            </a:r>
            <a:endParaRPr lang="en-US" sz="1800" b="1">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20000"/>
              </a:lnSpc>
              <a:spcBef>
                <a:spcPts val="600"/>
              </a:spcBef>
              <a:spcAft>
                <a:spcPts val="0"/>
              </a:spcAft>
              <a:buNone/>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Hitting, beating, burning, cutting</a:t>
            </a:r>
            <a:endParaRPr lang="en-US" sz="1800">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20000"/>
              </a:lnSpc>
              <a:spcBef>
                <a:spcPts val="600"/>
              </a:spcBef>
              <a:spcAft>
                <a:spcPts val="0"/>
              </a:spcAft>
              <a:buNone/>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Trafficking</a:t>
            </a:r>
          </a:p>
          <a:p>
            <a:pPr marL="0" marR="0" indent="0">
              <a:lnSpc>
                <a:spcPct val="120000"/>
              </a:lnSpc>
              <a:spcBef>
                <a:spcPts val="600"/>
              </a:spcBef>
              <a:spcAft>
                <a:spcPts val="0"/>
              </a:spcAft>
              <a:buNone/>
            </a:pPr>
            <a:r>
              <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rPr>
              <a:t>Acid attacks, honor killings</a:t>
            </a: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42BA60BA-432C-4D86-88F9-751B1A809778}"/>
              </a:ext>
            </a:extLst>
          </p:cNvPr>
          <p:cNvSpPr txBox="1"/>
          <p:nvPr/>
        </p:nvSpPr>
        <p:spPr>
          <a:xfrm>
            <a:off x="6447265" y="1391112"/>
            <a:ext cx="3886200" cy="2339102"/>
          </a:xfrm>
          <a:prstGeom prst="rect">
            <a:avLst/>
          </a:prstGeom>
          <a:noFill/>
        </p:spPr>
        <p:txBody>
          <a:bodyPr wrap="square" rtlCol="0">
            <a:spAutoFit/>
          </a:bodyPr>
          <a:lstStyle/>
          <a:p>
            <a:r>
              <a:rPr lang="en-US" b="1">
                <a:solidFill>
                  <a:srgbClr val="002060"/>
                </a:solidFill>
                <a:latin typeface="Calibri" panose="020F0502020204030204" pitchFamily="34" charset="0"/>
                <a:cs typeface="Calibri" panose="020F0502020204030204" pitchFamily="34" charset="0"/>
              </a:rPr>
              <a:t>EMOTIONAL/PSYCHOLOGICAL</a:t>
            </a:r>
            <a:endParaRPr lang="en-US" b="1">
              <a:solidFill>
                <a:schemeClr val="tx2"/>
              </a:solidFill>
              <a:latin typeface="Calibri" panose="020F0502020204030204" pitchFamily="34" charset="0"/>
              <a:cs typeface="Calibri" panose="020F0502020204030204" pitchFamily="34" charset="0"/>
            </a:endParaRPr>
          </a:p>
          <a:p>
            <a:pPr marR="0" indent="0">
              <a:lnSpc>
                <a:spcPct val="100000"/>
              </a:lnSpc>
              <a:spcBef>
                <a:spcPts val="600"/>
              </a:spcBef>
              <a:spcAft>
                <a:spcPts val="60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Abuse, Humiliation </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R="0" indent="0">
              <a:lnSpc>
                <a:spcPct val="100000"/>
              </a:lnSpc>
              <a:spcBef>
                <a:spcPts val="600"/>
              </a:spcBef>
              <a:spcAft>
                <a:spcPts val="60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Confinement/Isolation</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R="0" indent="0">
              <a:lnSpc>
                <a:spcPct val="100000"/>
              </a:lnSpc>
              <a:spcBef>
                <a:spcPts val="600"/>
              </a:spcBef>
              <a:spcAft>
                <a:spcPts val="60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Intimidation/Threats</a:t>
            </a:r>
          </a:p>
          <a:p>
            <a:pPr marR="0" indent="0">
              <a:lnSpc>
                <a:spcPct val="100000"/>
              </a:lnSpc>
              <a:spcBef>
                <a:spcPts val="600"/>
              </a:spcBef>
              <a:spcAft>
                <a:spcPts val="600"/>
              </a:spcAft>
              <a:buNone/>
            </a:pPr>
            <a:r>
              <a:rPr lang="en-US">
                <a:solidFill>
                  <a:srgbClr val="000000"/>
                </a:solidFill>
                <a:latin typeface="Calibri" panose="020F0502020204030204" pitchFamily="34" charset="0"/>
                <a:cs typeface="Calibri" panose="020F0502020204030204" pitchFamily="34" charset="0"/>
              </a:rPr>
              <a:t>Blame for uncontrollable outcomes</a:t>
            </a:r>
            <a:endParaRPr lang="en-US">
              <a:latin typeface="Calibri" panose="020F0502020204030204" pitchFamily="34" charset="0"/>
              <a:cs typeface="Calibri" panose="020F0502020204030204" pitchFamily="34" charset="0"/>
            </a:endParaRPr>
          </a:p>
          <a:p>
            <a:endParaRPr lang="en-US" sz="1600"/>
          </a:p>
        </p:txBody>
      </p:sp>
      <p:sp>
        <p:nvSpPr>
          <p:cNvPr id="12" name="TextBox 11">
            <a:extLst>
              <a:ext uri="{FF2B5EF4-FFF2-40B4-BE49-F238E27FC236}">
                <a16:creationId xmlns:a16="http://schemas.microsoft.com/office/drawing/2014/main" id="{48FC1195-1584-47EB-90EC-EC75DA40D631}"/>
              </a:ext>
            </a:extLst>
          </p:cNvPr>
          <p:cNvSpPr txBox="1"/>
          <p:nvPr/>
        </p:nvSpPr>
        <p:spPr>
          <a:xfrm>
            <a:off x="6447265" y="3543511"/>
            <a:ext cx="3886200" cy="2963888"/>
          </a:xfrm>
          <a:prstGeom prst="rect">
            <a:avLst/>
          </a:prstGeom>
          <a:noFill/>
        </p:spPr>
        <p:txBody>
          <a:bodyPr wrap="square" rtlCol="0">
            <a:spAutoFit/>
          </a:bodyPr>
          <a:lstStyle/>
          <a:p>
            <a:pPr marL="0" marR="0">
              <a:lnSpc>
                <a:spcPct val="120000"/>
              </a:lnSpc>
              <a:spcBef>
                <a:spcPts val="600"/>
              </a:spcBef>
              <a:spcAft>
                <a:spcPts val="0"/>
              </a:spcAft>
            </a:pPr>
            <a:r>
              <a:rPr lang="en-US"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SEXUAL</a:t>
            </a:r>
            <a:endParaRPr lang="en-US" b="1">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20000"/>
              </a:lnSpc>
              <a:spcBef>
                <a:spcPts val="600"/>
              </a:spcBef>
              <a:spcAft>
                <a:spcPts val="0"/>
              </a:spcAft>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Forced Marriage</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R="0" indent="0">
              <a:lnSpc>
                <a:spcPct val="120000"/>
              </a:lnSpc>
              <a:spcBef>
                <a:spcPts val="600"/>
              </a:spcBef>
              <a:spcAft>
                <a:spcPts val="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Sexual Exploitation/Forced Prostitution</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R="0" indent="0">
              <a:lnSpc>
                <a:spcPct val="120000"/>
              </a:lnSpc>
              <a:spcBef>
                <a:spcPts val="600"/>
              </a:spcBef>
              <a:spcAft>
                <a:spcPts val="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Rape* </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20000"/>
              </a:lnSpc>
              <a:spcBef>
                <a:spcPts val="600"/>
              </a:spcBef>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Harassment</a:t>
            </a:r>
          </a:p>
          <a:p>
            <a:pPr marL="0" indent="0">
              <a:lnSpc>
                <a:spcPct val="120000"/>
              </a:lnSpc>
              <a:spcBef>
                <a:spcPts val="600"/>
              </a:spcBef>
              <a:buNone/>
            </a:pPr>
            <a:r>
              <a:rPr lang="en-US">
                <a:solidFill>
                  <a:srgbClr val="000000"/>
                </a:solidFill>
                <a:latin typeface="Calibri" panose="020F0502020204030204" pitchFamily="34" charset="0"/>
                <a:cs typeface="Calibri" panose="020F0502020204030204" pitchFamily="34" charset="0"/>
              </a:rPr>
              <a:t>Female Genital Cutting</a:t>
            </a:r>
            <a:endParaRPr lang="en-US">
              <a:latin typeface="Calibri" panose="020F0502020204030204" pitchFamily="34" charset="0"/>
              <a:cs typeface="Calibri" panose="020F0502020204030204" pitchFamily="34" charset="0"/>
            </a:endParaRPr>
          </a:p>
          <a:p>
            <a:endParaRPr lang="en-US" sz="1600"/>
          </a:p>
          <a:p>
            <a:endParaRPr lang="en-US" sz="1600"/>
          </a:p>
        </p:txBody>
      </p:sp>
      <p:sp>
        <p:nvSpPr>
          <p:cNvPr id="13" name="TextBox 12">
            <a:extLst>
              <a:ext uri="{FF2B5EF4-FFF2-40B4-BE49-F238E27FC236}">
                <a16:creationId xmlns:a16="http://schemas.microsoft.com/office/drawing/2014/main" id="{A74DE0BB-A600-4209-A0DB-6CF733172F54}"/>
              </a:ext>
            </a:extLst>
          </p:cNvPr>
          <p:cNvSpPr txBox="1"/>
          <p:nvPr/>
        </p:nvSpPr>
        <p:spPr>
          <a:xfrm>
            <a:off x="1759847" y="3161117"/>
            <a:ext cx="3886200" cy="2551468"/>
          </a:xfrm>
          <a:prstGeom prst="rect">
            <a:avLst/>
          </a:prstGeom>
          <a:noFill/>
        </p:spPr>
        <p:txBody>
          <a:bodyPr wrap="square" rtlCol="0">
            <a:spAutoFit/>
          </a:bodyPr>
          <a:lstStyle/>
          <a:p>
            <a:pPr marR="0" indent="0">
              <a:lnSpc>
                <a:spcPct val="100000"/>
              </a:lnSpc>
              <a:spcBef>
                <a:spcPts val="600"/>
              </a:spcBef>
              <a:spcAft>
                <a:spcPts val="600"/>
              </a:spcAft>
              <a:buNone/>
            </a:pPr>
            <a:r>
              <a:rPr lang="en-US"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SOCIAL</a:t>
            </a:r>
            <a:endParaRPr lang="en-US"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indent="0">
              <a:lnSpc>
                <a:spcPct val="100000"/>
              </a:lnSpc>
              <a:spcBef>
                <a:spcPts val="600"/>
              </a:spcBef>
              <a:spcAft>
                <a:spcPts val="60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Discrimination, and/or denial of opportunities</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R="0" indent="0">
              <a:lnSpc>
                <a:spcPct val="120000"/>
              </a:lnSpc>
              <a:spcBef>
                <a:spcPts val="600"/>
              </a:spcBef>
              <a:spcAft>
                <a:spcPts val="0"/>
              </a:spcAft>
              <a:buNone/>
            </a:pPr>
            <a:r>
              <a:rPr lang="en-US">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Denial of education</a:t>
            </a:r>
          </a:p>
          <a:p>
            <a:pPr marR="0" indent="0">
              <a:lnSpc>
                <a:spcPct val="120000"/>
              </a:lnSpc>
              <a:spcBef>
                <a:spcPts val="600"/>
              </a:spcBef>
              <a:spcAft>
                <a:spcPts val="0"/>
              </a:spcAft>
              <a:buNone/>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Denial of inheritance and/or property rights</a:t>
            </a:r>
            <a:endParaRPr lang="en-US">
              <a:latin typeface="Calibri" panose="020F0502020204030204" pitchFamily="34" charset="0"/>
              <a:cs typeface="Calibri" panose="020F0502020204030204" pitchFamily="34" charset="0"/>
            </a:endParaRPr>
          </a:p>
          <a:p>
            <a:endParaRPr lang="en-US" sz="1600"/>
          </a:p>
        </p:txBody>
      </p:sp>
      <p:sp>
        <p:nvSpPr>
          <p:cNvPr id="16" name="Rectangle 15">
            <a:extLst>
              <a:ext uri="{FF2B5EF4-FFF2-40B4-BE49-F238E27FC236}">
                <a16:creationId xmlns:a16="http://schemas.microsoft.com/office/drawing/2014/main" id="{60D72AAF-7C3E-385D-B0CD-A6FFB36F9BFF}"/>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7" name="Rectangle 16">
            <a:extLst>
              <a:ext uri="{FF2B5EF4-FFF2-40B4-BE49-F238E27FC236}">
                <a16:creationId xmlns:a16="http://schemas.microsoft.com/office/drawing/2014/main" id="{5F92C2E6-AAD4-400D-F503-5D2A0FF312CC}"/>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47A67367-D82C-41A8-9A0B-C10DFB87505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09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2">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8" y="3886199"/>
            <a:ext cx="12192000" cy="1929385"/>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29631" y="4638716"/>
            <a:ext cx="10515600" cy="622867"/>
          </a:xfrm>
        </p:spPr>
        <p:txBody>
          <a:bodyPr>
            <a:normAutofit/>
          </a:bodyPr>
          <a:lstStyle/>
          <a:p>
            <a:pPr marL="0" indent="0">
              <a:lnSpc>
                <a:spcPct val="100000"/>
              </a:lnSpc>
              <a:spcBef>
                <a:spcPts val="600"/>
              </a:spcBef>
              <a:buNone/>
            </a:pPr>
            <a:r>
              <a:rPr lang="en-US" sz="3200" b="1">
                <a:solidFill>
                  <a:srgbClr val="28877C"/>
                </a:solidFill>
                <a:effectLst/>
                <a:latin typeface="Calibri" panose="020F0502020204030204" pitchFamily="34" charset="0"/>
                <a:ea typeface="Calibri" panose="020F0502020204030204" pitchFamily="34" charset="0"/>
                <a:cs typeface="Calibri" panose="020F0502020204030204" pitchFamily="34" charset="0"/>
              </a:rPr>
              <a:t>Introductions, Group Norms, and Pre-Test</a:t>
            </a:r>
            <a:r>
              <a:rPr lang="en-US" sz="3200" b="1">
                <a:solidFill>
                  <a:srgbClr val="28877C"/>
                </a:solidFill>
                <a:effectLst/>
                <a:latin typeface="Calibri" panose="020F0502020204030204" pitchFamily="34" charset="0"/>
                <a:cs typeface="Calibri" panose="020F0502020204030204" pitchFamily="34" charset="0"/>
              </a:rPr>
              <a:t> </a:t>
            </a:r>
            <a:endParaRPr lang="en-US" sz="3200" b="1">
              <a:solidFill>
                <a:srgbClr val="28877C"/>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29631" y="4178702"/>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0 | SESSION A</a:t>
            </a:r>
          </a:p>
        </p:txBody>
      </p:sp>
      <p:sp>
        <p:nvSpPr>
          <p:cNvPr id="4" name="Rectangle 3">
            <a:extLst>
              <a:ext uri="{FF2B5EF4-FFF2-40B4-BE49-F238E27FC236}">
                <a16:creationId xmlns:a16="http://schemas.microsoft.com/office/drawing/2014/main" id="{8D20477C-B6C8-A30D-7B2E-FAB948CC39F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01312BF-9A79-CAFC-3E42-4EDB17AB04C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0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09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6C936-ED48-B8C1-7816-23D6AFD06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A958F4EE-2AB5-4A9F-BEB5-F0ADCA9930B7}"/>
              </a:ext>
            </a:extLst>
          </p:cNvPr>
          <p:cNvSpPr>
            <a:spLocks noGrp="1"/>
          </p:cNvSpPr>
          <p:nvPr>
            <p:ph type="title"/>
          </p:nvPr>
        </p:nvSpPr>
        <p:spPr>
          <a:xfrm>
            <a:off x="0" y="469324"/>
            <a:ext cx="12192000" cy="436277"/>
          </a:xfrm>
        </p:spPr>
        <p:txBody>
          <a:bodyPr>
            <a:no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Reproductive Coercion</a:t>
            </a:r>
          </a:p>
        </p:txBody>
      </p:sp>
      <p:sp>
        <p:nvSpPr>
          <p:cNvPr id="14" name="Content Placeholder 13">
            <a:extLst>
              <a:ext uri="{FF2B5EF4-FFF2-40B4-BE49-F238E27FC236}">
                <a16:creationId xmlns:a16="http://schemas.microsoft.com/office/drawing/2014/main" id="{EC4509A3-C670-4969-837A-321D3528350C}"/>
              </a:ext>
            </a:extLst>
          </p:cNvPr>
          <p:cNvSpPr>
            <a:spLocks noGrp="1"/>
          </p:cNvSpPr>
          <p:nvPr>
            <p:ph idx="1"/>
          </p:nvPr>
        </p:nvSpPr>
        <p:spPr>
          <a:xfrm>
            <a:off x="854928" y="1167471"/>
            <a:ext cx="10515600" cy="4351338"/>
          </a:xfrm>
        </p:spPr>
        <p:txBody>
          <a:bodyPr>
            <a:normAutofit/>
          </a:bodyPr>
          <a:lstStyle/>
          <a:p>
            <a:pPr marL="0" indent="0">
              <a:buNone/>
            </a:pPr>
            <a:r>
              <a:rPr lang="en-US" sz="2400">
                <a:solidFill>
                  <a:srgbClr val="28877C"/>
                </a:solidFill>
              </a:rPr>
              <a:t>A complex form of VAWG that can be perpetrated using physical, sexual, psychological and/or social violence—most commonly perpetrated through a combination of these forms. </a:t>
            </a:r>
          </a:p>
          <a:p>
            <a:pPr marL="0" indent="0" algn="just">
              <a:buNone/>
            </a:pPr>
            <a:endParaRPr lang="en-US" sz="2400"/>
          </a:p>
          <a:p>
            <a:pPr marL="0" indent="0" algn="just">
              <a:buNone/>
            </a:pPr>
            <a:r>
              <a:rPr lang="en-US" sz="2400"/>
              <a:t>Examples:</a:t>
            </a:r>
          </a:p>
          <a:p>
            <a:pPr algn="just">
              <a:buFont typeface="Calibri" panose="020F0502020204030204" pitchFamily="34" charset="0"/>
              <a:buChar char="›"/>
            </a:pPr>
            <a:r>
              <a:rPr lang="en-US" sz="2000"/>
              <a:t>Repeated shaming and blaming of a woman until she gives birth to a son</a:t>
            </a:r>
          </a:p>
          <a:p>
            <a:pPr algn="just">
              <a:buFont typeface="Calibri" panose="020F0502020204030204" pitchFamily="34" charset="0"/>
              <a:buChar char="›"/>
            </a:pPr>
            <a:r>
              <a:rPr lang="en-US" sz="2000"/>
              <a:t>Forcing a women or girl to undergo menstrual regulation to avoid pregnancy</a:t>
            </a:r>
          </a:p>
          <a:p>
            <a:pPr algn="just">
              <a:buFont typeface="Calibri" panose="020F0502020204030204" pitchFamily="34" charset="0"/>
              <a:buChar char="›"/>
            </a:pPr>
            <a:r>
              <a:rPr lang="en-US" sz="2000"/>
              <a:t>Throwing away contraceptive pills or condoms</a:t>
            </a:r>
          </a:p>
          <a:p>
            <a:pPr algn="just">
              <a:buFont typeface="Calibri" panose="020F0502020204030204" pitchFamily="34" charset="0"/>
              <a:buChar char="›"/>
            </a:pPr>
            <a:r>
              <a:rPr lang="en-US" sz="2000"/>
              <a:t>Using a pin to put holes in condoms</a:t>
            </a:r>
          </a:p>
          <a:p>
            <a:pPr algn="just">
              <a:buFont typeface="Calibri" panose="020F0502020204030204" pitchFamily="34" charset="0"/>
              <a:buChar char="›"/>
            </a:pPr>
            <a:r>
              <a:rPr lang="en-US" sz="2000"/>
              <a:t>Denying a women freedom of movement and/or access to resources to access family planning</a:t>
            </a:r>
          </a:p>
          <a:p>
            <a:pPr algn="just">
              <a:buFont typeface="Calibri" panose="020F0502020204030204" pitchFamily="34" charset="0"/>
              <a:buChar char="›"/>
            </a:pPr>
            <a:endParaRPr lang="en-US" sz="2000"/>
          </a:p>
        </p:txBody>
      </p:sp>
      <p:sp>
        <p:nvSpPr>
          <p:cNvPr id="12" name="Rectangle 11">
            <a:extLst>
              <a:ext uri="{FF2B5EF4-FFF2-40B4-BE49-F238E27FC236}">
                <a16:creationId xmlns:a16="http://schemas.microsoft.com/office/drawing/2014/main" id="{78E63A32-F166-738B-815E-AA0835B36E99}"/>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3" name="Rectangle 12">
            <a:extLst>
              <a:ext uri="{FF2B5EF4-FFF2-40B4-BE49-F238E27FC236}">
                <a16:creationId xmlns:a16="http://schemas.microsoft.com/office/drawing/2014/main" id="{A876AB58-334F-7D6A-7F02-526CFA53862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92EAD41-B24A-119B-D569-57B09002CEC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51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8BD633-E9F5-171E-A0A3-5B6C24E6A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EBB87A8F-CCE0-463B-B860-C09C8F1FCDC2}"/>
              </a:ext>
            </a:extLst>
          </p:cNvPr>
          <p:cNvSpPr>
            <a:spLocks noGrp="1"/>
          </p:cNvSpPr>
          <p:nvPr>
            <p:ph type="title"/>
          </p:nvPr>
        </p:nvSpPr>
        <p:spPr>
          <a:xfrm>
            <a:off x="0" y="294210"/>
            <a:ext cx="12183873" cy="699597"/>
          </a:xfrm>
        </p:spPr>
        <p:txBody>
          <a:bodyPr>
            <a:normAutofit/>
          </a:bodyPr>
          <a:lstStyle/>
          <a:p>
            <a:pPr algn="ctr">
              <a:lnSpc>
                <a:spcPct val="100000"/>
              </a:lnSpc>
              <a:spcBef>
                <a:spcPts val="600"/>
              </a:spcBef>
            </a:pPr>
            <a:r>
              <a:rPr lang="en-US" sz="3400" b="1" dirty="0">
                <a:solidFill>
                  <a:srgbClr val="224494"/>
                </a:solidFill>
                <a:latin typeface="Calibri" panose="020F0502020204030204" pitchFamily="34" charset="0"/>
                <a:cs typeface="Calibri" panose="020F0502020204030204" pitchFamily="34" charset="0"/>
              </a:rPr>
              <a:t>National GBV Prevalence</a:t>
            </a:r>
          </a:p>
        </p:txBody>
      </p:sp>
      <p:sp>
        <p:nvSpPr>
          <p:cNvPr id="3" name="Content Placeholder 2">
            <a:extLst>
              <a:ext uri="{FF2B5EF4-FFF2-40B4-BE49-F238E27FC236}">
                <a16:creationId xmlns:a16="http://schemas.microsoft.com/office/drawing/2014/main" id="{FF806ACC-D092-462C-A51B-660CD29F63B2}"/>
              </a:ext>
            </a:extLst>
          </p:cNvPr>
          <p:cNvSpPr>
            <a:spLocks noGrp="1"/>
          </p:cNvSpPr>
          <p:nvPr>
            <p:ph idx="1"/>
          </p:nvPr>
        </p:nvSpPr>
        <p:spPr>
          <a:xfrm>
            <a:off x="507298" y="1419197"/>
            <a:ext cx="5709425" cy="4379437"/>
          </a:xfrm>
        </p:spPr>
        <p:txBody>
          <a:bodyPr>
            <a:noAutofit/>
          </a:bodyPr>
          <a:lstStyle/>
          <a:p>
            <a:pPr marL="0" marR="0" indent="0">
              <a:lnSpc>
                <a:spcPct val="110000"/>
              </a:lnSpc>
              <a:spcBef>
                <a:spcPts val="600"/>
              </a:spcBef>
              <a:spcAft>
                <a:spcPts val="0"/>
              </a:spcAft>
              <a:buNone/>
              <a:tabLst>
                <a:tab pos="1159510" algn="l"/>
              </a:tabLst>
            </a:pPr>
            <a:r>
              <a:rPr lang="en-US" sz="1900" b="1" dirty="0">
                <a:effectLst/>
                <a:latin typeface="Calibri" panose="020F0502020204030204" pitchFamily="34" charset="0"/>
                <a:ea typeface="Times New Roman" panose="02020603050405020304" pitchFamily="18" charset="0"/>
                <a:cs typeface="Calibri" panose="020F0502020204030204" pitchFamily="34" charset="0"/>
              </a:rPr>
              <a:t>VAW in Bangladesh Facts </a:t>
            </a:r>
            <a:br>
              <a:rPr lang="en-US" sz="1900" b="1">
                <a:effectLst/>
                <a:latin typeface="Calibri" panose="020F0502020204030204" pitchFamily="34" charset="0"/>
                <a:ea typeface="Times New Roman" panose="02020603050405020304" pitchFamily="18" charset="0"/>
                <a:cs typeface="Calibri" panose="020F0502020204030204" pitchFamily="34" charset="0"/>
              </a:rPr>
            </a:br>
            <a:r>
              <a:rPr lang="en-US" sz="1900" b="1" dirty="0">
                <a:effectLst/>
                <a:latin typeface="Calibri" panose="020F0502020204030204" pitchFamily="34" charset="0"/>
                <a:ea typeface="Times New Roman" panose="02020603050405020304" pitchFamily="18" charset="0"/>
                <a:cs typeface="Calibri" panose="020F0502020204030204" pitchFamily="34" charset="0"/>
              </a:rPr>
              <a:t>2017 study</a:t>
            </a:r>
            <a:r>
              <a:rPr lang="en-US" sz="1900" b="1" dirty="0">
                <a:latin typeface="Calibri" panose="020F0502020204030204" pitchFamily="34" charset="0"/>
                <a:ea typeface="Times New Roman" panose="02020603050405020304" pitchFamily="18" charset="0"/>
                <a:cs typeface="Calibri" panose="020F0502020204030204" pitchFamily="34" charset="0"/>
              </a:rPr>
              <a:t> | </a:t>
            </a:r>
            <a:r>
              <a:rPr lang="en-US" sz="1900" b="1" dirty="0">
                <a:effectLst/>
                <a:latin typeface="Calibri" panose="020F0502020204030204" pitchFamily="34" charset="0"/>
                <a:ea typeface="Times New Roman" panose="02020603050405020304" pitchFamily="18" charset="0"/>
                <a:cs typeface="Calibri" panose="020F0502020204030204" pitchFamily="34" charset="0"/>
              </a:rPr>
              <a:t>A total 1,143 victims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600"/>
              </a:spcBef>
              <a:spcAft>
                <a:spcPts val="0"/>
              </a:spcAft>
              <a:buFont typeface="Wingdings" panose="05000000000000000000" pitchFamily="2" charset="2"/>
              <a:buChar char=""/>
              <a:tabLst>
                <a:tab pos="115951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63.78% belonged to the age group of 16–30 years, 19.16% belonged to the age group of 1– 15 years.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600"/>
              </a:spcBef>
              <a:spcAft>
                <a:spcPts val="0"/>
              </a:spcAft>
              <a:buFont typeface="Wingdings" panose="05000000000000000000" pitchFamily="2" charset="2"/>
              <a:buChar char=""/>
              <a:tabLst>
                <a:tab pos="115951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71.91% were married, and 25.63% were unmarried.</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600"/>
              </a:spcBef>
              <a:spcAft>
                <a:spcPts val="0"/>
              </a:spcAft>
              <a:buFont typeface="Wingdings" panose="05000000000000000000" pitchFamily="2" charset="2"/>
              <a:buChar char=""/>
              <a:tabLst>
                <a:tab pos="115951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60.37% were housewives, followed by others (11.46%), students (11.11%) and maid servants (10.85%).</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600"/>
              </a:spcBef>
              <a:spcAft>
                <a:spcPts val="0"/>
              </a:spcAft>
              <a:buFont typeface="Wingdings" panose="05000000000000000000" pitchFamily="2" charset="2"/>
              <a:buChar char=""/>
              <a:tabLst>
                <a:tab pos="115951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of the perpetrators were husbands (64.65%), followed by the known person (14.00%), neighbors 26 (13.30%), lovers (3.15%), house master and mistress (2.62%), in-laws and others (2.27%).</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Content Placeholder 2">
            <a:extLst>
              <a:ext uri="{FF2B5EF4-FFF2-40B4-BE49-F238E27FC236}">
                <a16:creationId xmlns:a16="http://schemas.microsoft.com/office/drawing/2014/main" id="{A79CC2F1-3A88-6FDA-98F9-5494F56B4E72}"/>
              </a:ext>
            </a:extLst>
          </p:cNvPr>
          <p:cNvSpPr txBox="1">
            <a:spLocks/>
          </p:cNvSpPr>
          <p:nvPr/>
        </p:nvSpPr>
        <p:spPr>
          <a:xfrm>
            <a:off x="6317084" y="1419197"/>
            <a:ext cx="5488340" cy="4345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tabLst>
                <a:tab pos="1159510" algn="l"/>
              </a:tabLst>
            </a:pPr>
            <a:r>
              <a:rPr lang="en-US" sz="1800" b="1" dirty="0">
                <a:latin typeface="Calibri" panose="020F0502020204030204" pitchFamily="34" charset="0"/>
                <a:cs typeface="Calibri" panose="020F0502020204030204" pitchFamily="34" charset="0"/>
              </a:rPr>
              <a:t>Report on VAW Survey 2015 </a:t>
            </a:r>
          </a:p>
          <a:p>
            <a:pPr marL="342900" marR="0" lvl="0" indent="-342900">
              <a:spcBef>
                <a:spcPts val="600"/>
              </a:spcBef>
              <a:spcAft>
                <a:spcPts val="600"/>
              </a:spcAft>
              <a:buClr>
                <a:srgbClr val="000000"/>
              </a:buClr>
              <a:buSzPts val="1100"/>
              <a:buFont typeface="Symbol" pitchFamily="2" charset="2"/>
              <a:buChar char=""/>
            </a:pPr>
            <a:r>
              <a:rPr lang="en-US" sz="2000" dirty="0">
                <a:effectLst/>
                <a:latin typeface="Calibri" panose="020F0502020204030204" pitchFamily="34" charset="0"/>
                <a:ea typeface="Calibri" panose="020F0502020204030204" pitchFamily="34" charset="0"/>
                <a:cs typeface="Vrinda" panose="020B0502040204020203" pitchFamily="34" charset="0"/>
              </a:rPr>
              <a:t>72.6 % of ever-married women experienced violence by their husband at least once in their lifetime.</a:t>
            </a:r>
          </a:p>
          <a:p>
            <a:pPr marL="342900" marR="0" lvl="0" indent="-342900">
              <a:spcBef>
                <a:spcPts val="600"/>
              </a:spcBef>
              <a:spcAft>
                <a:spcPts val="600"/>
              </a:spcAft>
              <a:buClr>
                <a:srgbClr val="000000"/>
              </a:buClr>
              <a:buSzPts val="1100"/>
              <a:buFont typeface="Symbol" pitchFamily="2" charset="2"/>
              <a:buChar char=""/>
            </a:pPr>
            <a:r>
              <a:rPr lang="en-US" sz="2000" dirty="0">
                <a:effectLst/>
                <a:latin typeface="Calibri" panose="020F0502020204030204" pitchFamily="34" charset="0"/>
                <a:ea typeface="Calibri" panose="020F0502020204030204" pitchFamily="34" charset="0"/>
                <a:cs typeface="Vrinda" panose="020B0502040204020203" pitchFamily="34" charset="0"/>
              </a:rPr>
              <a:t>27.8% of women reported lifetime physical violence by someone other than their husband.</a:t>
            </a:r>
          </a:p>
          <a:p>
            <a:pPr marL="342900" marR="0" lvl="0" indent="-342900">
              <a:spcBef>
                <a:spcPts val="600"/>
              </a:spcBef>
              <a:spcAft>
                <a:spcPts val="600"/>
              </a:spcAft>
              <a:buClr>
                <a:srgbClr val="000000"/>
              </a:buClr>
              <a:buSzPts val="1100"/>
              <a:buFont typeface="Symbol" pitchFamily="2" charset="2"/>
              <a:buChar char=""/>
            </a:pPr>
            <a:r>
              <a:rPr lang="en-US" sz="2000" dirty="0">
                <a:effectLst/>
                <a:latin typeface="Calibri" panose="020F0502020204030204" pitchFamily="34" charset="0"/>
                <a:ea typeface="Calibri" panose="020F0502020204030204" pitchFamily="34" charset="0"/>
                <a:cs typeface="Vrinda" panose="020B0502040204020203" pitchFamily="34" charset="0"/>
              </a:rPr>
              <a:t>The lifetime rates of emotional and sexual violence are 28.7% and 27.2%, respectively. </a:t>
            </a:r>
          </a:p>
        </p:txBody>
      </p:sp>
      <p:sp>
        <p:nvSpPr>
          <p:cNvPr id="17" name="Rectangle 16">
            <a:extLst>
              <a:ext uri="{FF2B5EF4-FFF2-40B4-BE49-F238E27FC236}">
                <a16:creationId xmlns:a16="http://schemas.microsoft.com/office/drawing/2014/main" id="{2E0E2A01-AEF6-176A-AB45-1B0D6579BFC5}"/>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8" name="Rectangle 17">
            <a:extLst>
              <a:ext uri="{FF2B5EF4-FFF2-40B4-BE49-F238E27FC236}">
                <a16:creationId xmlns:a16="http://schemas.microsoft.com/office/drawing/2014/main" id="{3567E997-D7D4-04FE-9536-90F1AE34004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dirty="0">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dirty="0">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4BBB57F8-4E80-6ED0-107E-704FC641BE8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dirty="0">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dirty="0">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dirty="0">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A | SLIDE </a:t>
            </a:r>
            <a:fld id="{1819B5E2-62F5-454B-8F98-14EBE5490C0F}" type="slidenum">
              <a:rPr lang="en-US" sz="1600" b="1" dirty="0"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31</a:t>
            </a:fld>
            <a:endParaRPr lang="en-US" sz="800" b="1" dirty="0">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550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733F0-778B-317F-88F7-B96F252F8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ECEC6204-640C-4F30-8A7A-2087A5B4C582}"/>
              </a:ext>
            </a:extLst>
          </p:cNvPr>
          <p:cNvSpPr>
            <a:spLocks noGrp="1"/>
          </p:cNvSpPr>
          <p:nvPr>
            <p:ph type="title"/>
          </p:nvPr>
        </p:nvSpPr>
        <p:spPr>
          <a:xfrm>
            <a:off x="-1" y="600936"/>
            <a:ext cx="12192000" cy="931412"/>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UN Special Declaration</a:t>
            </a:r>
          </a:p>
        </p:txBody>
      </p:sp>
      <p:sp>
        <p:nvSpPr>
          <p:cNvPr id="3" name="Content Placeholder 2">
            <a:extLst>
              <a:ext uri="{FF2B5EF4-FFF2-40B4-BE49-F238E27FC236}">
                <a16:creationId xmlns:a16="http://schemas.microsoft.com/office/drawing/2014/main" id="{65B7C72E-E494-497B-BD61-9ACFA8D8B4F7}"/>
              </a:ext>
            </a:extLst>
          </p:cNvPr>
          <p:cNvSpPr>
            <a:spLocks noGrp="1"/>
          </p:cNvSpPr>
          <p:nvPr>
            <p:ph idx="1"/>
          </p:nvPr>
        </p:nvSpPr>
        <p:spPr>
          <a:xfrm>
            <a:off x="1151875" y="1679640"/>
            <a:ext cx="9904504" cy="4351338"/>
          </a:xfrm>
        </p:spPr>
        <p:txBody>
          <a:bodyPr>
            <a:normAutofit/>
          </a:bodyPr>
          <a:lstStyle/>
          <a:p>
            <a:pPr marL="0" indent="0">
              <a:lnSpc>
                <a:spcPct val="100000"/>
              </a:lnSpc>
              <a:spcBef>
                <a:spcPts val="600"/>
              </a:spcBef>
              <a:spcAft>
                <a:spcPts val="600"/>
              </a:spcAft>
              <a:buNone/>
            </a:pPr>
            <a:r>
              <a:rPr lang="en-US" sz="2400" b="1">
                <a:latin typeface="Calibri" panose="020F0502020204030204" pitchFamily="34" charset="0"/>
                <a:cs typeface="Calibri" panose="020F0502020204030204" pitchFamily="34" charset="0"/>
              </a:rPr>
              <a:t>Article 1</a:t>
            </a:r>
            <a:r>
              <a:rPr lang="en-US" sz="2400">
                <a:latin typeface="Calibri" panose="020F0502020204030204" pitchFamily="34" charset="0"/>
                <a:cs typeface="Calibri" panose="020F0502020204030204" pitchFamily="34" charset="0"/>
              </a:rPr>
              <a:t>: For the purposes of this Declaration, the term "violence against women" means any act of gender-based violence that results in, or is likely to result in, physical, sexual or psychological harm or suffering to women, including threats of such acts, coercion or arbitrary deprivation of liberty, whether occurring in public or in private life.</a:t>
            </a:r>
          </a:p>
          <a:p>
            <a:pPr marL="0" indent="0">
              <a:lnSpc>
                <a:spcPct val="100000"/>
              </a:lnSpc>
              <a:spcBef>
                <a:spcPts val="600"/>
              </a:spcBef>
              <a:spcAft>
                <a:spcPts val="600"/>
              </a:spcAft>
              <a:buNone/>
            </a:pPr>
            <a:r>
              <a:rPr lang="en-US" sz="2400">
                <a:latin typeface="Calibri" panose="020F0502020204030204" pitchFamily="34" charset="0"/>
                <a:cs typeface="Calibri" panose="020F0502020204030204" pitchFamily="34" charset="0"/>
              </a:rPr>
              <a:t> </a:t>
            </a:r>
            <a:r>
              <a:rPr lang="en-US" sz="2400" b="1">
                <a:latin typeface="Calibri" panose="020F0502020204030204" pitchFamily="34" charset="0"/>
                <a:cs typeface="Calibri" panose="020F0502020204030204" pitchFamily="34" charset="0"/>
              </a:rPr>
              <a:t>Article 4</a:t>
            </a:r>
            <a:r>
              <a:rPr lang="en-US" sz="2400">
                <a:latin typeface="Calibri" panose="020F0502020204030204" pitchFamily="34" charset="0"/>
                <a:cs typeface="Calibri" panose="020F0502020204030204" pitchFamily="34" charset="0"/>
              </a:rPr>
              <a:t>: States should condemn violence against women and should not invoke any custom, tradition or religious consideration to avoid their obligations with respect to its elimination.  States should pursue by all appropriate means and without delay a policy of eliminating violence</a:t>
            </a:r>
          </a:p>
          <a:p>
            <a:pPr>
              <a:lnSpc>
                <a:spcPct val="110000"/>
              </a:lnSpc>
              <a:spcBef>
                <a:spcPts val="600"/>
              </a:spcBef>
              <a:spcAft>
                <a:spcPts val="600"/>
              </a:spcAft>
            </a:pPr>
            <a:endParaRPr lang="en-US">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7552EBC-B2B0-7407-3B79-74FED2CA94ED}"/>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A1047E78-5F6C-46FE-9D63-6D12AE45249C}"/>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43D1CC16-80FA-B81A-D64C-D61FF116BAB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19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ABA4A-53B4-CBD4-CA7F-6318E610D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ECEC6204-640C-4F30-8A7A-2087A5B4C582}"/>
              </a:ext>
            </a:extLst>
          </p:cNvPr>
          <p:cNvSpPr>
            <a:spLocks noGrp="1"/>
          </p:cNvSpPr>
          <p:nvPr>
            <p:ph type="title"/>
          </p:nvPr>
        </p:nvSpPr>
        <p:spPr>
          <a:xfrm>
            <a:off x="0" y="519070"/>
            <a:ext cx="12183874" cy="931412"/>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National Laws and Commitments</a:t>
            </a:r>
          </a:p>
        </p:txBody>
      </p:sp>
      <p:sp>
        <p:nvSpPr>
          <p:cNvPr id="3" name="Content Placeholder 2">
            <a:extLst>
              <a:ext uri="{FF2B5EF4-FFF2-40B4-BE49-F238E27FC236}">
                <a16:creationId xmlns:a16="http://schemas.microsoft.com/office/drawing/2014/main" id="{65B7C72E-E494-497B-BD61-9ACFA8D8B4F7}"/>
              </a:ext>
            </a:extLst>
          </p:cNvPr>
          <p:cNvSpPr>
            <a:spLocks noGrp="1"/>
          </p:cNvSpPr>
          <p:nvPr>
            <p:ph idx="1"/>
          </p:nvPr>
        </p:nvSpPr>
        <p:spPr>
          <a:xfrm>
            <a:off x="644551" y="1712353"/>
            <a:ext cx="10515600" cy="4351338"/>
          </a:xfrm>
        </p:spPr>
        <p:txBody>
          <a:bodyPr>
            <a:noAutofit/>
          </a:bodyPr>
          <a:lstStyle/>
          <a:p>
            <a:pPr>
              <a:lnSpc>
                <a:spcPct val="110000"/>
              </a:lnSpc>
              <a:spcBef>
                <a:spcPts val="600"/>
              </a:spcBef>
              <a:spcAft>
                <a:spcPts val="600"/>
              </a:spcAft>
            </a:pPr>
            <a:r>
              <a:rPr lang="en-US" sz="2400">
                <a:latin typeface="Calibri" panose="020F0502020204030204" pitchFamily="34" charset="0"/>
                <a:cs typeface="Calibri" panose="020F0502020204030204" pitchFamily="34" charset="0"/>
              </a:rPr>
              <a:t>In 2014, Bangladesh committed to ending child marriage in the country by 2041. </a:t>
            </a:r>
          </a:p>
          <a:p>
            <a:pPr>
              <a:lnSpc>
                <a:spcPct val="110000"/>
              </a:lnSpc>
              <a:spcBef>
                <a:spcPts val="600"/>
              </a:spcBef>
              <a:spcAft>
                <a:spcPts val="600"/>
              </a:spcAft>
            </a:pPr>
            <a:r>
              <a:rPr lang="en-US" sz="2400">
                <a:latin typeface="Calibri" panose="020F0502020204030204" pitchFamily="34" charset="0"/>
                <a:cs typeface="Calibri" panose="020F0502020204030204" pitchFamily="34" charset="0"/>
              </a:rPr>
              <a:t>Multiple facets of the penal code provide for severe punishment in cases of specific forms of GBV, including acid attacks, femicide to gain new or increased dowry, and denial of child custody. </a:t>
            </a:r>
          </a:p>
          <a:p>
            <a:pPr>
              <a:lnSpc>
                <a:spcPct val="110000"/>
              </a:lnSpc>
              <a:spcBef>
                <a:spcPts val="600"/>
              </a:spcBef>
              <a:spcAft>
                <a:spcPts val="600"/>
              </a:spcAft>
            </a:pPr>
            <a:r>
              <a:rPr lang="en-US" sz="2400">
                <a:latin typeface="Calibri" panose="020F0502020204030204" pitchFamily="34" charset="0"/>
                <a:cs typeface="Calibri" panose="020F0502020204030204" pitchFamily="34" charset="0"/>
              </a:rPr>
              <a:t>Signatory to international conventions include ICPD and the UN Special Declaration against Violence against Women. </a:t>
            </a:r>
          </a:p>
          <a:p>
            <a:pPr>
              <a:lnSpc>
                <a:spcPct val="110000"/>
              </a:lnSpc>
              <a:spcBef>
                <a:spcPts val="600"/>
              </a:spcBef>
              <a:spcAft>
                <a:spcPts val="600"/>
              </a:spcAft>
            </a:pPr>
            <a:r>
              <a:rPr lang="en-US" sz="2400">
                <a:latin typeface="Calibri" panose="020F0502020204030204" pitchFamily="34" charset="0"/>
                <a:cs typeface="Calibri" panose="020F0502020204030204" pitchFamily="34" charset="0"/>
              </a:rPr>
              <a:t>Marital rape is exempt from legal prosecution excepting cases where the wife is below age 13. </a:t>
            </a:r>
          </a:p>
          <a:p>
            <a:pPr marL="0" indent="0">
              <a:lnSpc>
                <a:spcPct val="110000"/>
              </a:lnSpc>
              <a:spcBef>
                <a:spcPts val="600"/>
              </a:spcBef>
              <a:spcAft>
                <a:spcPts val="600"/>
              </a:spcAft>
              <a:buNone/>
            </a:pPr>
            <a:endParaRPr lang="en-US" sz="240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DB9F976E-8DE7-7F1E-7799-3BDED194B56C}"/>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F547DDDC-A4F3-47B0-F61C-67682429A292}"/>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F8335D1-607B-E1B5-31F1-FFEEF4CF844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9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latin typeface="Calibri" panose="020F0502020204030204" pitchFamily="34" charset="0"/>
                <a:cs typeface="Vrinda" panose="020B0502040204020203" pitchFamily="34" charset="0"/>
              </a:rPr>
              <a:t>GBV Risk Analysis in FP and SRHR  </a:t>
            </a: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2 | SESSION B</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607078"/>
            <a:ext cx="11598124" cy="1508105"/>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marR="0" lvl="0" indent="-342900">
              <a:spcBef>
                <a:spcPts val="600"/>
              </a:spcBef>
              <a:spcAft>
                <a:spcPts val="600"/>
              </a:spcAft>
              <a:buClr>
                <a:srgbClr val="0D0D0D"/>
              </a:buClr>
              <a:buSzPts val="1100"/>
              <a:buFont typeface="Symbol" pitchFamily="2" charset="2"/>
              <a:buChar char=""/>
            </a:pPr>
            <a:r>
              <a:rPr lang="en-US" sz="2400">
                <a:latin typeface="Calibri" panose="020F0502020204030204" pitchFamily="34" charset="0"/>
                <a:cs typeface="Vrinda" panose="020B0502040204020203" pitchFamily="34" charset="0"/>
              </a:rPr>
              <a:t>Recognize and communicate GBV impacts across the life cycle.</a:t>
            </a:r>
          </a:p>
          <a:p>
            <a:pPr marL="342900" marR="0" lvl="0" indent="-342900">
              <a:spcBef>
                <a:spcPts val="600"/>
              </a:spcBef>
              <a:spcAft>
                <a:spcPts val="600"/>
              </a:spcAft>
              <a:buClr>
                <a:srgbClr val="0D0D0D"/>
              </a:buClr>
              <a:buSzPts val="1100"/>
              <a:buFont typeface="Symbol" pitchFamily="2" charset="2"/>
              <a:buChar char=""/>
            </a:pPr>
            <a:r>
              <a:rPr lang="en-US" sz="2400">
                <a:latin typeface="Calibri" panose="020F0502020204030204" pitchFamily="34" charset="0"/>
                <a:cs typeface="Vrinda" panose="020B0502040204020203" pitchFamily="34" charset="0"/>
              </a:rPr>
              <a:t>Identify verbal and non-verbal cues that an FP and SRH client is high risk for current GBV.</a:t>
            </a: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627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52205A-D64D-777F-F1C1-B4CFF3010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4" name="Rectangle 13">
            <a:extLst>
              <a:ext uri="{FF2B5EF4-FFF2-40B4-BE49-F238E27FC236}">
                <a16:creationId xmlns:a16="http://schemas.microsoft.com/office/drawing/2014/main" id="{98C878D3-224D-1BE0-10DA-82780B2DF483}"/>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5" name="Rectangle 14">
            <a:extLst>
              <a:ext uri="{FF2B5EF4-FFF2-40B4-BE49-F238E27FC236}">
                <a16:creationId xmlns:a16="http://schemas.microsoft.com/office/drawing/2014/main" id="{4B60FF1E-F086-0749-FC33-C388CD06B1D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9A59136E-D359-839D-B2A6-6BFCF684EA8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878C4314-3DE0-B625-EB6B-1D7EEAFEA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32304" y="293918"/>
            <a:ext cx="7031289" cy="5837157"/>
          </a:xfrm>
          <a:prstGeom prst="rect">
            <a:avLst/>
          </a:prstGeom>
        </p:spPr>
      </p:pic>
      <p:sp>
        <p:nvSpPr>
          <p:cNvPr id="17" name="TextBox 16">
            <a:extLst>
              <a:ext uri="{FF2B5EF4-FFF2-40B4-BE49-F238E27FC236}">
                <a16:creationId xmlns:a16="http://schemas.microsoft.com/office/drawing/2014/main" id="{2621344C-4423-5E0B-B99E-63EB10856957}"/>
              </a:ext>
            </a:extLst>
          </p:cNvPr>
          <p:cNvSpPr txBox="1"/>
          <p:nvPr/>
        </p:nvSpPr>
        <p:spPr>
          <a:xfrm>
            <a:off x="3959352" y="2604527"/>
            <a:ext cx="3163824" cy="954107"/>
          </a:xfrm>
          <a:prstGeom prst="rect">
            <a:avLst/>
          </a:prstGeom>
          <a:noFill/>
        </p:spPr>
        <p:txBody>
          <a:bodyPr wrap="square" rtlCol="0">
            <a:spAutoFit/>
          </a:bodyPr>
          <a:lstStyle/>
          <a:p>
            <a:pPr algn="ctr"/>
            <a:r>
              <a:rPr lang="en-US" sz="2800" b="1">
                <a:solidFill>
                  <a:srgbClr val="224494"/>
                </a:solidFill>
              </a:rPr>
              <a:t>LIFE CYCLE APPROACH</a:t>
            </a:r>
          </a:p>
        </p:txBody>
      </p:sp>
    </p:spTree>
    <p:extLst>
      <p:ext uri="{BB962C8B-B14F-4D97-AF65-F5344CB8AC3E}">
        <p14:creationId xmlns:p14="http://schemas.microsoft.com/office/powerpoint/2010/main" val="3642881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A62325-DB25-3C48-D534-0AFD80F71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Trapezoid 2">
            <a:extLst>
              <a:ext uri="{FF2B5EF4-FFF2-40B4-BE49-F238E27FC236}">
                <a16:creationId xmlns:a16="http://schemas.microsoft.com/office/drawing/2014/main" id="{D1DA320F-A457-4DBD-8B51-6B9FEAF6C7FC}"/>
              </a:ext>
            </a:extLst>
          </p:cNvPr>
          <p:cNvSpPr/>
          <p:nvPr/>
        </p:nvSpPr>
        <p:spPr>
          <a:xfrm rot="15829020">
            <a:off x="7047677" y="-2159391"/>
            <a:ext cx="2453973" cy="7650935"/>
          </a:xfrm>
          <a:custGeom>
            <a:avLst/>
            <a:gdLst>
              <a:gd name="connsiteX0" fmla="*/ 0 w 2453973"/>
              <a:gd name="connsiteY0" fmla="*/ 7476240 h 7476240"/>
              <a:gd name="connsiteX1" fmla="*/ 613493 w 2453973"/>
              <a:gd name="connsiteY1" fmla="*/ 0 h 7476240"/>
              <a:gd name="connsiteX2" fmla="*/ 1840480 w 2453973"/>
              <a:gd name="connsiteY2" fmla="*/ 0 h 7476240"/>
              <a:gd name="connsiteX3" fmla="*/ 2453973 w 2453973"/>
              <a:gd name="connsiteY3" fmla="*/ 7476240 h 7476240"/>
              <a:gd name="connsiteX4" fmla="*/ 0 w 2453973"/>
              <a:gd name="connsiteY4" fmla="*/ 7476240 h 7476240"/>
              <a:gd name="connsiteX0" fmla="*/ 0 w 2453973"/>
              <a:gd name="connsiteY0" fmla="*/ 7476240 h 7476240"/>
              <a:gd name="connsiteX1" fmla="*/ 613493 w 2453973"/>
              <a:gd name="connsiteY1" fmla="*/ 0 h 7476240"/>
              <a:gd name="connsiteX2" fmla="*/ 2051689 w 2453973"/>
              <a:gd name="connsiteY2" fmla="*/ 427571 h 7476240"/>
              <a:gd name="connsiteX3" fmla="*/ 2453973 w 2453973"/>
              <a:gd name="connsiteY3" fmla="*/ 7476240 h 7476240"/>
              <a:gd name="connsiteX4" fmla="*/ 0 w 2453973"/>
              <a:gd name="connsiteY4" fmla="*/ 7476240 h 7476240"/>
              <a:gd name="connsiteX0" fmla="*/ 0 w 2453973"/>
              <a:gd name="connsiteY0" fmla="*/ 7650935 h 7650935"/>
              <a:gd name="connsiteX1" fmla="*/ 614024 w 2453973"/>
              <a:gd name="connsiteY1" fmla="*/ 0 h 7650935"/>
              <a:gd name="connsiteX2" fmla="*/ 2051689 w 2453973"/>
              <a:gd name="connsiteY2" fmla="*/ 602266 h 7650935"/>
              <a:gd name="connsiteX3" fmla="*/ 2453973 w 2453973"/>
              <a:gd name="connsiteY3" fmla="*/ 7650935 h 7650935"/>
              <a:gd name="connsiteX4" fmla="*/ 0 w 2453973"/>
              <a:gd name="connsiteY4" fmla="*/ 7650935 h 765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973" h="7650935">
                <a:moveTo>
                  <a:pt x="0" y="7650935"/>
                </a:moveTo>
                <a:lnTo>
                  <a:pt x="614024" y="0"/>
                </a:lnTo>
                <a:lnTo>
                  <a:pt x="2051689" y="602266"/>
                </a:lnTo>
                <a:lnTo>
                  <a:pt x="2453973" y="7650935"/>
                </a:lnTo>
                <a:lnTo>
                  <a:pt x="0" y="7650935"/>
                </a:lnTo>
                <a:close/>
              </a:path>
            </a:pathLst>
          </a:custGeom>
          <a:solidFill>
            <a:srgbClr val="F29D37">
              <a:alpha val="243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645B08-0950-4A82-A32B-35F1E5D1F3D0}"/>
              </a:ext>
            </a:extLst>
          </p:cNvPr>
          <p:cNvSpPr txBox="1"/>
          <p:nvPr/>
        </p:nvSpPr>
        <p:spPr>
          <a:xfrm>
            <a:off x="9504354" y="520510"/>
            <a:ext cx="2432888" cy="2062103"/>
          </a:xfrm>
          <a:prstGeom prst="rect">
            <a:avLst/>
          </a:prstGeom>
          <a:noFill/>
        </p:spPr>
        <p:txBody>
          <a:bodyPr wrap="square" rtlCol="0">
            <a:spAutoFit/>
          </a:bodyPr>
          <a:lstStyle/>
          <a:p>
            <a:pPr marL="285750" indent="-285750">
              <a:buFont typeface="Arial" panose="020B0604020202020204" pitchFamily="34" charset="0"/>
              <a:buChar char="•"/>
            </a:pPr>
            <a:r>
              <a:rPr lang="en-US" sz="1600"/>
              <a:t>Denial of access to education</a:t>
            </a:r>
          </a:p>
          <a:p>
            <a:pPr marL="285750" indent="-285750">
              <a:buFont typeface="Arial" panose="020B0604020202020204" pitchFamily="34" charset="0"/>
              <a:buChar char="•"/>
            </a:pPr>
            <a:r>
              <a:rPr lang="en-US" sz="1600"/>
              <a:t>Sexual violence</a:t>
            </a:r>
          </a:p>
          <a:p>
            <a:pPr marL="285750" indent="-285750">
              <a:buFont typeface="Arial" panose="020B0604020202020204" pitchFamily="34" charset="0"/>
              <a:buChar char="•"/>
            </a:pPr>
            <a:r>
              <a:rPr lang="en-US" sz="1600"/>
              <a:t>Restriction on movement to reach services</a:t>
            </a:r>
          </a:p>
          <a:p>
            <a:pPr marL="285750" indent="-285750">
              <a:buFont typeface="Arial" panose="020B0604020202020204" pitchFamily="34" charset="0"/>
              <a:buChar char="•"/>
            </a:pPr>
            <a:r>
              <a:rPr lang="en-US" sz="1600"/>
              <a:t>Reproductive coercion</a:t>
            </a:r>
          </a:p>
          <a:p>
            <a:pPr marL="285750" indent="-285750">
              <a:buFont typeface="Arial" panose="020B0604020202020204" pitchFamily="34" charset="0"/>
              <a:buChar char="•"/>
            </a:pPr>
            <a:r>
              <a:rPr lang="en-US" sz="1600"/>
              <a:t>CEFMU</a:t>
            </a:r>
          </a:p>
        </p:txBody>
      </p:sp>
      <p:sp>
        <p:nvSpPr>
          <p:cNvPr id="13" name="Trapezoid 12">
            <a:extLst>
              <a:ext uri="{FF2B5EF4-FFF2-40B4-BE49-F238E27FC236}">
                <a16:creationId xmlns:a16="http://schemas.microsoft.com/office/drawing/2014/main" id="{2D46D56B-938C-400D-9ED1-ACE66FC20659}"/>
              </a:ext>
            </a:extLst>
          </p:cNvPr>
          <p:cNvSpPr/>
          <p:nvPr/>
        </p:nvSpPr>
        <p:spPr>
          <a:xfrm rot="16401866">
            <a:off x="8984969" y="1708925"/>
            <a:ext cx="2286570" cy="3777141"/>
          </a:xfrm>
          <a:custGeom>
            <a:avLst/>
            <a:gdLst>
              <a:gd name="connsiteX0" fmla="*/ 0 w 2286570"/>
              <a:gd name="connsiteY0" fmla="*/ 3768013 h 3768013"/>
              <a:gd name="connsiteX1" fmla="*/ 571643 w 2286570"/>
              <a:gd name="connsiteY1" fmla="*/ 0 h 3768013"/>
              <a:gd name="connsiteX2" fmla="*/ 1714928 w 2286570"/>
              <a:gd name="connsiteY2" fmla="*/ 0 h 3768013"/>
              <a:gd name="connsiteX3" fmla="*/ 2286570 w 2286570"/>
              <a:gd name="connsiteY3" fmla="*/ 3768013 h 3768013"/>
              <a:gd name="connsiteX4" fmla="*/ 0 w 2286570"/>
              <a:gd name="connsiteY4" fmla="*/ 3768013 h 3768013"/>
              <a:gd name="connsiteX0" fmla="*/ 0 w 2286570"/>
              <a:gd name="connsiteY0" fmla="*/ 3777141 h 3777141"/>
              <a:gd name="connsiteX1" fmla="*/ 571105 w 2286570"/>
              <a:gd name="connsiteY1" fmla="*/ 0 h 3777141"/>
              <a:gd name="connsiteX2" fmla="*/ 1714928 w 2286570"/>
              <a:gd name="connsiteY2" fmla="*/ 9128 h 3777141"/>
              <a:gd name="connsiteX3" fmla="*/ 2286570 w 2286570"/>
              <a:gd name="connsiteY3" fmla="*/ 3777141 h 3777141"/>
              <a:gd name="connsiteX4" fmla="*/ 0 w 2286570"/>
              <a:gd name="connsiteY4" fmla="*/ 3777141 h 3777141"/>
              <a:gd name="connsiteX0" fmla="*/ 0 w 2286570"/>
              <a:gd name="connsiteY0" fmla="*/ 3777141 h 3777141"/>
              <a:gd name="connsiteX1" fmla="*/ 571105 w 2286570"/>
              <a:gd name="connsiteY1" fmla="*/ 0 h 3777141"/>
              <a:gd name="connsiteX2" fmla="*/ 1709551 w 2286570"/>
              <a:gd name="connsiteY2" fmla="*/ 229279 h 3777141"/>
              <a:gd name="connsiteX3" fmla="*/ 2286570 w 2286570"/>
              <a:gd name="connsiteY3" fmla="*/ 3777141 h 3777141"/>
              <a:gd name="connsiteX4" fmla="*/ 0 w 2286570"/>
              <a:gd name="connsiteY4" fmla="*/ 3777141 h 3777141"/>
              <a:gd name="connsiteX0" fmla="*/ 0 w 2286570"/>
              <a:gd name="connsiteY0" fmla="*/ 3777141 h 3777141"/>
              <a:gd name="connsiteX1" fmla="*/ 571105 w 2286570"/>
              <a:gd name="connsiteY1" fmla="*/ 0 h 3777141"/>
              <a:gd name="connsiteX2" fmla="*/ 1715996 w 2286570"/>
              <a:gd name="connsiteY2" fmla="*/ 183101 h 3777141"/>
              <a:gd name="connsiteX3" fmla="*/ 2286570 w 2286570"/>
              <a:gd name="connsiteY3" fmla="*/ 3777141 h 3777141"/>
              <a:gd name="connsiteX4" fmla="*/ 0 w 2286570"/>
              <a:gd name="connsiteY4" fmla="*/ 3777141 h 377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70" h="3777141">
                <a:moveTo>
                  <a:pt x="0" y="3777141"/>
                </a:moveTo>
                <a:lnTo>
                  <a:pt x="571105" y="0"/>
                </a:lnTo>
                <a:lnTo>
                  <a:pt x="1715996" y="183101"/>
                </a:lnTo>
                <a:lnTo>
                  <a:pt x="2286570" y="3777141"/>
                </a:lnTo>
                <a:lnTo>
                  <a:pt x="0" y="3777141"/>
                </a:lnTo>
                <a:close/>
              </a:path>
            </a:pathLst>
          </a:custGeom>
          <a:solidFill>
            <a:srgbClr val="224494">
              <a:alpha val="135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1E75D7-C551-4CFE-999B-224250F47326}"/>
              </a:ext>
            </a:extLst>
          </p:cNvPr>
          <p:cNvSpPr txBox="1"/>
          <p:nvPr/>
        </p:nvSpPr>
        <p:spPr>
          <a:xfrm>
            <a:off x="9703837" y="2760487"/>
            <a:ext cx="2506193" cy="206210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a:t>Son preference</a:t>
            </a:r>
          </a:p>
          <a:p>
            <a:pPr marL="285750" indent="-285750">
              <a:buFont typeface="Arial" panose="020B0604020202020204" pitchFamily="34" charset="0"/>
              <a:buChar char="•"/>
            </a:pPr>
            <a:r>
              <a:rPr lang="en-US" sz="1600"/>
              <a:t>Contraceptive sabotage</a:t>
            </a:r>
          </a:p>
          <a:p>
            <a:pPr marL="285750" indent="-285750">
              <a:buFont typeface="Arial" panose="020B0604020202020204" pitchFamily="34" charset="0"/>
              <a:buChar char="•"/>
            </a:pPr>
            <a:r>
              <a:rPr lang="en-US" sz="1600"/>
              <a:t>Other repro coercion</a:t>
            </a:r>
          </a:p>
          <a:p>
            <a:pPr marL="285750" indent="-285750">
              <a:buFont typeface="Arial" panose="020B0604020202020204" pitchFamily="34" charset="0"/>
              <a:buChar char="•"/>
            </a:pPr>
            <a:r>
              <a:rPr lang="en-US" sz="1600"/>
              <a:t>Restriction of movement</a:t>
            </a:r>
          </a:p>
          <a:p>
            <a:pPr marL="285750" indent="-285750">
              <a:buFont typeface="Arial" panose="020B0604020202020204" pitchFamily="34" charset="0"/>
              <a:buChar char="•"/>
            </a:pPr>
            <a:r>
              <a:rPr lang="en-US" sz="1600"/>
              <a:t>Coercion to prove fertility</a:t>
            </a:r>
          </a:p>
          <a:p>
            <a:endParaRPr lang="en-US" sz="1600"/>
          </a:p>
        </p:txBody>
      </p:sp>
      <p:sp>
        <p:nvSpPr>
          <p:cNvPr id="15" name="Trapezoid 14">
            <a:extLst>
              <a:ext uri="{FF2B5EF4-FFF2-40B4-BE49-F238E27FC236}">
                <a16:creationId xmlns:a16="http://schemas.microsoft.com/office/drawing/2014/main" id="{DB17DAD0-825B-44D2-9772-89FA4481B972}"/>
              </a:ext>
            </a:extLst>
          </p:cNvPr>
          <p:cNvSpPr/>
          <p:nvPr/>
        </p:nvSpPr>
        <p:spPr>
          <a:xfrm rot="16460592">
            <a:off x="7378275" y="2424857"/>
            <a:ext cx="1643753" cy="6129426"/>
          </a:xfrm>
          <a:custGeom>
            <a:avLst/>
            <a:gdLst>
              <a:gd name="connsiteX0" fmla="*/ 0 w 1643869"/>
              <a:gd name="connsiteY0" fmla="*/ 6142583 h 6142583"/>
              <a:gd name="connsiteX1" fmla="*/ 410967 w 1643869"/>
              <a:gd name="connsiteY1" fmla="*/ 0 h 6142583"/>
              <a:gd name="connsiteX2" fmla="*/ 1232902 w 1643869"/>
              <a:gd name="connsiteY2" fmla="*/ 0 h 6142583"/>
              <a:gd name="connsiteX3" fmla="*/ 1643869 w 1643869"/>
              <a:gd name="connsiteY3" fmla="*/ 6142583 h 6142583"/>
              <a:gd name="connsiteX4" fmla="*/ 0 w 1643869"/>
              <a:gd name="connsiteY4" fmla="*/ 6142583 h 6142583"/>
              <a:gd name="connsiteX0" fmla="*/ 0 w 1643869"/>
              <a:gd name="connsiteY0" fmla="*/ 6142583 h 6142583"/>
              <a:gd name="connsiteX1" fmla="*/ 237614 w 1643869"/>
              <a:gd name="connsiteY1" fmla="*/ 132380 h 6142583"/>
              <a:gd name="connsiteX2" fmla="*/ 1232902 w 1643869"/>
              <a:gd name="connsiteY2" fmla="*/ 0 h 6142583"/>
              <a:gd name="connsiteX3" fmla="*/ 1643869 w 1643869"/>
              <a:gd name="connsiteY3" fmla="*/ 6142583 h 6142583"/>
              <a:gd name="connsiteX4" fmla="*/ 0 w 1643869"/>
              <a:gd name="connsiteY4" fmla="*/ 6142583 h 6142583"/>
              <a:gd name="connsiteX0" fmla="*/ 0 w 1643869"/>
              <a:gd name="connsiteY0" fmla="*/ 6010203 h 6010203"/>
              <a:gd name="connsiteX1" fmla="*/ 237614 w 1643869"/>
              <a:gd name="connsiteY1" fmla="*/ 0 h 6010203"/>
              <a:gd name="connsiteX2" fmla="*/ 1338506 w 1643869"/>
              <a:gd name="connsiteY2" fmla="*/ 171391 h 6010203"/>
              <a:gd name="connsiteX3" fmla="*/ 1643869 w 1643869"/>
              <a:gd name="connsiteY3" fmla="*/ 6010203 h 6010203"/>
              <a:gd name="connsiteX4" fmla="*/ 0 w 1643869"/>
              <a:gd name="connsiteY4" fmla="*/ 6010203 h 6010203"/>
              <a:gd name="connsiteX0" fmla="*/ 0 w 1643869"/>
              <a:gd name="connsiteY0" fmla="*/ 6010203 h 6010203"/>
              <a:gd name="connsiteX1" fmla="*/ 237614 w 1643869"/>
              <a:gd name="connsiteY1" fmla="*/ 0 h 6010203"/>
              <a:gd name="connsiteX2" fmla="*/ 1338506 w 1643869"/>
              <a:gd name="connsiteY2" fmla="*/ 171391 h 6010203"/>
              <a:gd name="connsiteX3" fmla="*/ 1643869 w 1643869"/>
              <a:gd name="connsiteY3" fmla="*/ 6010203 h 6010203"/>
              <a:gd name="connsiteX4" fmla="*/ 0 w 1643869"/>
              <a:gd name="connsiteY4" fmla="*/ 6010203 h 6010203"/>
              <a:gd name="connsiteX0" fmla="*/ 0 w 1643753"/>
              <a:gd name="connsiteY0" fmla="*/ 6010203 h 6129426"/>
              <a:gd name="connsiteX1" fmla="*/ 237614 w 1643753"/>
              <a:gd name="connsiteY1" fmla="*/ 0 h 6129426"/>
              <a:gd name="connsiteX2" fmla="*/ 1338506 w 1643753"/>
              <a:gd name="connsiteY2" fmla="*/ 171391 h 6129426"/>
              <a:gd name="connsiteX3" fmla="*/ 1643753 w 1643753"/>
              <a:gd name="connsiteY3" fmla="*/ 6129426 h 6129426"/>
              <a:gd name="connsiteX4" fmla="*/ 0 w 1643753"/>
              <a:gd name="connsiteY4" fmla="*/ 6010203 h 612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753" h="6129426">
                <a:moveTo>
                  <a:pt x="0" y="6010203"/>
                </a:moveTo>
                <a:lnTo>
                  <a:pt x="237614" y="0"/>
                </a:lnTo>
                <a:lnTo>
                  <a:pt x="1338506" y="171391"/>
                </a:lnTo>
                <a:cubicBezTo>
                  <a:pt x="1456105" y="2446593"/>
                  <a:pt x="1541965" y="4183155"/>
                  <a:pt x="1643753" y="6129426"/>
                </a:cubicBezTo>
                <a:lnTo>
                  <a:pt x="0" y="6010203"/>
                </a:lnTo>
                <a:close/>
              </a:path>
            </a:pathLst>
          </a:custGeom>
          <a:solidFill>
            <a:srgbClr val="34A798">
              <a:alpha val="2667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4D8A4F-A4C1-4520-A2A0-F21F1DA130A8}"/>
              </a:ext>
            </a:extLst>
          </p:cNvPr>
          <p:cNvSpPr txBox="1"/>
          <p:nvPr/>
        </p:nvSpPr>
        <p:spPr>
          <a:xfrm>
            <a:off x="8395428" y="4891436"/>
            <a:ext cx="3283525" cy="1323439"/>
          </a:xfrm>
          <a:prstGeom prst="rect">
            <a:avLst/>
          </a:prstGeom>
          <a:noFill/>
        </p:spPr>
        <p:txBody>
          <a:bodyPr wrap="square" rtlCol="0">
            <a:spAutoFit/>
          </a:bodyPr>
          <a:lstStyle/>
          <a:p>
            <a:pPr marL="285750" indent="-285750">
              <a:buFont typeface="Arial" panose="020B0604020202020204" pitchFamily="34" charset="0"/>
              <a:buChar char="•"/>
            </a:pPr>
            <a:r>
              <a:rPr lang="en-US" sz="1600"/>
              <a:t>Obstetric violence</a:t>
            </a:r>
          </a:p>
          <a:p>
            <a:pPr marL="285750" indent="-285750">
              <a:buFont typeface="Arial" panose="020B0604020202020204" pitchFamily="34" charset="0"/>
              <a:buChar char="•"/>
            </a:pPr>
            <a:r>
              <a:rPr lang="en-US" sz="1600"/>
              <a:t>Intimate partner violence</a:t>
            </a:r>
          </a:p>
          <a:p>
            <a:pPr marL="285750" indent="-285750">
              <a:buFont typeface="Arial" panose="020B0604020202020204" pitchFamily="34" charset="0"/>
              <a:buChar char="•"/>
            </a:pPr>
            <a:r>
              <a:rPr lang="en-US" sz="1600"/>
              <a:t>Denial of resources to access care</a:t>
            </a:r>
          </a:p>
          <a:p>
            <a:pPr marL="285750" indent="-285750">
              <a:buFont typeface="Arial" panose="020B0604020202020204" pitchFamily="34" charset="0"/>
              <a:buChar char="•"/>
            </a:pPr>
            <a:r>
              <a:rPr lang="en-US" sz="1600"/>
              <a:t>Forced repeat pregnancy</a:t>
            </a:r>
          </a:p>
          <a:p>
            <a:pPr marL="285750" indent="-285750">
              <a:buFont typeface="Arial" panose="020B0604020202020204" pitchFamily="34" charset="0"/>
              <a:buChar char="•"/>
            </a:pPr>
            <a:r>
              <a:rPr lang="en-US" sz="1600"/>
              <a:t>Forced menstrual regulation</a:t>
            </a:r>
          </a:p>
        </p:txBody>
      </p:sp>
      <p:sp>
        <p:nvSpPr>
          <p:cNvPr id="17" name="Trapezoid 16">
            <a:extLst>
              <a:ext uri="{FF2B5EF4-FFF2-40B4-BE49-F238E27FC236}">
                <a16:creationId xmlns:a16="http://schemas.microsoft.com/office/drawing/2014/main" id="{8ECE1F6B-B0EE-46D3-B754-9ED55297B2CF}"/>
              </a:ext>
            </a:extLst>
          </p:cNvPr>
          <p:cNvSpPr/>
          <p:nvPr/>
        </p:nvSpPr>
        <p:spPr>
          <a:xfrm rot="5154207">
            <a:off x="1005086" y="2834084"/>
            <a:ext cx="2462663" cy="4181208"/>
          </a:xfrm>
          <a:custGeom>
            <a:avLst/>
            <a:gdLst>
              <a:gd name="connsiteX0" fmla="*/ 0 w 2286570"/>
              <a:gd name="connsiteY0" fmla="*/ 4032811 h 4032811"/>
              <a:gd name="connsiteX1" fmla="*/ 571643 w 2286570"/>
              <a:gd name="connsiteY1" fmla="*/ 0 h 4032811"/>
              <a:gd name="connsiteX2" fmla="*/ 1714928 w 2286570"/>
              <a:gd name="connsiteY2" fmla="*/ 0 h 4032811"/>
              <a:gd name="connsiteX3" fmla="*/ 2286570 w 2286570"/>
              <a:gd name="connsiteY3" fmla="*/ 4032811 h 4032811"/>
              <a:gd name="connsiteX4" fmla="*/ 0 w 2286570"/>
              <a:gd name="connsiteY4" fmla="*/ 4032811 h 4032811"/>
              <a:gd name="connsiteX0" fmla="*/ 0 w 2346212"/>
              <a:gd name="connsiteY0" fmla="*/ 4032811 h 4032811"/>
              <a:gd name="connsiteX1" fmla="*/ 571643 w 2346212"/>
              <a:gd name="connsiteY1" fmla="*/ 0 h 4032811"/>
              <a:gd name="connsiteX2" fmla="*/ 2346212 w 2346212"/>
              <a:gd name="connsiteY2" fmla="*/ 17710 h 4032811"/>
              <a:gd name="connsiteX3" fmla="*/ 2286570 w 2346212"/>
              <a:gd name="connsiteY3" fmla="*/ 4032811 h 4032811"/>
              <a:gd name="connsiteX4" fmla="*/ 0 w 2346212"/>
              <a:gd name="connsiteY4" fmla="*/ 4032811 h 4032811"/>
              <a:gd name="connsiteX0" fmla="*/ 0 w 2346212"/>
              <a:gd name="connsiteY0" fmla="*/ 4015101 h 4015101"/>
              <a:gd name="connsiteX1" fmla="*/ 759886 w 2346212"/>
              <a:gd name="connsiteY1" fmla="*/ 169953 h 4015101"/>
              <a:gd name="connsiteX2" fmla="*/ 2346212 w 2346212"/>
              <a:gd name="connsiteY2" fmla="*/ 0 h 4015101"/>
              <a:gd name="connsiteX3" fmla="*/ 2286570 w 2346212"/>
              <a:gd name="connsiteY3" fmla="*/ 4015101 h 4015101"/>
              <a:gd name="connsiteX4" fmla="*/ 0 w 2346212"/>
              <a:gd name="connsiteY4" fmla="*/ 4015101 h 4015101"/>
              <a:gd name="connsiteX0" fmla="*/ 141825 w 2488037"/>
              <a:gd name="connsiteY0" fmla="*/ 4015101 h 4015101"/>
              <a:gd name="connsiteX1" fmla="*/ 0 w 2488037"/>
              <a:gd name="connsiteY1" fmla="*/ 472069 h 4015101"/>
              <a:gd name="connsiteX2" fmla="*/ 2488037 w 2488037"/>
              <a:gd name="connsiteY2" fmla="*/ 0 h 4015101"/>
              <a:gd name="connsiteX3" fmla="*/ 2428395 w 2488037"/>
              <a:gd name="connsiteY3" fmla="*/ 4015101 h 4015101"/>
              <a:gd name="connsiteX4" fmla="*/ 141825 w 2488037"/>
              <a:gd name="connsiteY4" fmla="*/ 4015101 h 4015101"/>
              <a:gd name="connsiteX0" fmla="*/ 141825 w 2428395"/>
              <a:gd name="connsiteY0" fmla="*/ 4313494 h 4313494"/>
              <a:gd name="connsiteX1" fmla="*/ 0 w 2428395"/>
              <a:gd name="connsiteY1" fmla="*/ 770462 h 4313494"/>
              <a:gd name="connsiteX2" fmla="*/ 2417733 w 2428395"/>
              <a:gd name="connsiteY2" fmla="*/ 0 h 4313494"/>
              <a:gd name="connsiteX3" fmla="*/ 2428395 w 2428395"/>
              <a:gd name="connsiteY3" fmla="*/ 4313494 h 4313494"/>
              <a:gd name="connsiteX4" fmla="*/ 141825 w 2428395"/>
              <a:gd name="connsiteY4" fmla="*/ 4313494 h 4313494"/>
              <a:gd name="connsiteX0" fmla="*/ 141825 w 2428395"/>
              <a:gd name="connsiteY0" fmla="*/ 3836608 h 3836608"/>
              <a:gd name="connsiteX1" fmla="*/ 0 w 2428395"/>
              <a:gd name="connsiteY1" fmla="*/ 293576 h 3836608"/>
              <a:gd name="connsiteX2" fmla="*/ 2420248 w 2428395"/>
              <a:gd name="connsiteY2" fmla="*/ 0 h 3836608"/>
              <a:gd name="connsiteX3" fmla="*/ 2428395 w 2428395"/>
              <a:gd name="connsiteY3" fmla="*/ 3836608 h 3836608"/>
              <a:gd name="connsiteX4" fmla="*/ 141825 w 2428395"/>
              <a:gd name="connsiteY4" fmla="*/ 3836608 h 3836608"/>
              <a:gd name="connsiteX0" fmla="*/ 141825 w 2428395"/>
              <a:gd name="connsiteY0" fmla="*/ 4075051 h 4075051"/>
              <a:gd name="connsiteX1" fmla="*/ 0 w 2428395"/>
              <a:gd name="connsiteY1" fmla="*/ 532019 h 4075051"/>
              <a:gd name="connsiteX2" fmla="*/ 2418990 w 2428395"/>
              <a:gd name="connsiteY2" fmla="*/ 0 h 4075051"/>
              <a:gd name="connsiteX3" fmla="*/ 2428395 w 2428395"/>
              <a:gd name="connsiteY3" fmla="*/ 4075051 h 4075051"/>
              <a:gd name="connsiteX4" fmla="*/ 141825 w 2428395"/>
              <a:gd name="connsiteY4" fmla="*/ 4075051 h 4075051"/>
              <a:gd name="connsiteX0" fmla="*/ 185468 w 2472038"/>
              <a:gd name="connsiteY0" fmla="*/ 4075051 h 4075051"/>
              <a:gd name="connsiteX1" fmla="*/ 0 w 2472038"/>
              <a:gd name="connsiteY1" fmla="*/ 501391 h 4075051"/>
              <a:gd name="connsiteX2" fmla="*/ 2462633 w 2472038"/>
              <a:gd name="connsiteY2" fmla="*/ 0 h 4075051"/>
              <a:gd name="connsiteX3" fmla="*/ 2472038 w 2472038"/>
              <a:gd name="connsiteY3" fmla="*/ 4075051 h 4075051"/>
              <a:gd name="connsiteX4" fmla="*/ 185468 w 2472038"/>
              <a:gd name="connsiteY4" fmla="*/ 4075051 h 4075051"/>
              <a:gd name="connsiteX0" fmla="*/ 185468 w 2462663"/>
              <a:gd name="connsiteY0" fmla="*/ 4075051 h 4181208"/>
              <a:gd name="connsiteX1" fmla="*/ 0 w 2462663"/>
              <a:gd name="connsiteY1" fmla="*/ 501391 h 4181208"/>
              <a:gd name="connsiteX2" fmla="*/ 2462633 w 2462663"/>
              <a:gd name="connsiteY2" fmla="*/ 0 h 4181208"/>
              <a:gd name="connsiteX3" fmla="*/ 2290254 w 2462663"/>
              <a:gd name="connsiteY3" fmla="*/ 4181208 h 4181208"/>
              <a:gd name="connsiteX4" fmla="*/ 185468 w 2462663"/>
              <a:gd name="connsiteY4" fmla="*/ 4075051 h 4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663" h="4181208">
                <a:moveTo>
                  <a:pt x="185468" y="4075051"/>
                </a:moveTo>
                <a:lnTo>
                  <a:pt x="0" y="501391"/>
                </a:lnTo>
                <a:lnTo>
                  <a:pt x="2462633" y="0"/>
                </a:lnTo>
                <a:cubicBezTo>
                  <a:pt x="2465349" y="1278869"/>
                  <a:pt x="2287538" y="2902339"/>
                  <a:pt x="2290254" y="4181208"/>
                </a:cubicBezTo>
                <a:lnTo>
                  <a:pt x="185468" y="4075051"/>
                </a:lnTo>
                <a:close/>
              </a:path>
            </a:pathLst>
          </a:custGeom>
          <a:solidFill>
            <a:srgbClr val="6A913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579997-24A9-4916-8BD2-CAF4151107AB}"/>
              </a:ext>
            </a:extLst>
          </p:cNvPr>
          <p:cNvSpPr txBox="1"/>
          <p:nvPr/>
        </p:nvSpPr>
        <p:spPr>
          <a:xfrm>
            <a:off x="265962" y="4149151"/>
            <a:ext cx="2294358" cy="1569660"/>
          </a:xfrm>
          <a:prstGeom prst="rect">
            <a:avLst/>
          </a:prstGeom>
          <a:noFill/>
        </p:spPr>
        <p:txBody>
          <a:bodyPr wrap="square" rtlCol="0">
            <a:spAutoFit/>
          </a:bodyPr>
          <a:lstStyle/>
          <a:p>
            <a:pPr marL="285750" indent="-285750">
              <a:buFont typeface="Arial" panose="020B0604020202020204" pitchFamily="34" charset="0"/>
              <a:buChar char="•"/>
            </a:pPr>
            <a:r>
              <a:rPr lang="en-US" sz="1600"/>
              <a:t>Intimate partner violence</a:t>
            </a:r>
          </a:p>
          <a:p>
            <a:pPr marL="285750" indent="-285750">
              <a:buFont typeface="Arial" panose="020B0604020202020204" pitchFamily="34" charset="0"/>
              <a:buChar char="•"/>
            </a:pPr>
            <a:r>
              <a:rPr lang="en-US" sz="1600"/>
              <a:t>Denial of resources to access care</a:t>
            </a:r>
          </a:p>
          <a:p>
            <a:pPr marL="285750" indent="-285750">
              <a:buFont typeface="Arial" panose="020B0604020202020204" pitchFamily="34" charset="0"/>
              <a:buChar char="•"/>
            </a:pPr>
            <a:r>
              <a:rPr lang="en-US" sz="1600"/>
              <a:t>Reproductive coercion</a:t>
            </a:r>
          </a:p>
        </p:txBody>
      </p:sp>
      <p:sp>
        <p:nvSpPr>
          <p:cNvPr id="27" name="Rectangle 26">
            <a:extLst>
              <a:ext uri="{FF2B5EF4-FFF2-40B4-BE49-F238E27FC236}">
                <a16:creationId xmlns:a16="http://schemas.microsoft.com/office/drawing/2014/main" id="{95198709-3A54-7050-D6CA-E41AF69E4518}"/>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28" name="Rectangle 27">
            <a:extLst>
              <a:ext uri="{FF2B5EF4-FFF2-40B4-BE49-F238E27FC236}">
                <a16:creationId xmlns:a16="http://schemas.microsoft.com/office/drawing/2014/main" id="{7AD13173-3F05-72E3-DD5B-54088661698C}"/>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B9C0E74-12D9-E365-A83D-081E48C56BBD}"/>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95C7A2E-1B8A-41BC-0C97-531FE2C6D9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63063" y="320852"/>
            <a:ext cx="7186737" cy="5966205"/>
          </a:xfrm>
          <a:prstGeom prst="rect">
            <a:avLst/>
          </a:prstGeom>
        </p:spPr>
      </p:pic>
      <p:sp>
        <p:nvSpPr>
          <p:cNvPr id="2" name="Title 1">
            <a:extLst>
              <a:ext uri="{FF2B5EF4-FFF2-40B4-BE49-F238E27FC236}">
                <a16:creationId xmlns:a16="http://schemas.microsoft.com/office/drawing/2014/main" id="{1D5A455D-EA1A-4999-BCE2-1ECB88B05546}"/>
              </a:ext>
            </a:extLst>
          </p:cNvPr>
          <p:cNvSpPr>
            <a:spLocks noGrp="1"/>
          </p:cNvSpPr>
          <p:nvPr>
            <p:ph type="title"/>
          </p:nvPr>
        </p:nvSpPr>
        <p:spPr>
          <a:xfrm>
            <a:off x="3413957" y="2833660"/>
            <a:ext cx="3336082" cy="741787"/>
          </a:xfrm>
        </p:spPr>
        <p:txBody>
          <a:bodyPr>
            <a:normAutofit fontScale="90000"/>
          </a:bodyPr>
          <a:lstStyle/>
          <a:p>
            <a:pPr algn="ctr">
              <a:lnSpc>
                <a:spcPct val="100000"/>
              </a:lnSpc>
              <a:spcBef>
                <a:spcPts val="600"/>
              </a:spcBef>
            </a:pPr>
            <a:r>
              <a:rPr lang="en-US" sz="2400" b="1">
                <a:solidFill>
                  <a:srgbClr val="224494"/>
                </a:solidFill>
                <a:latin typeface="Calibri" panose="020F0502020204030204" pitchFamily="34" charset="0"/>
                <a:cs typeface="Calibri" panose="020F0502020204030204" pitchFamily="34" charset="0"/>
              </a:rPr>
              <a:t>GBV IN FP AND SRH ACROSS THE LIFE CYCLE</a:t>
            </a:r>
          </a:p>
        </p:txBody>
      </p:sp>
    </p:spTree>
    <p:extLst>
      <p:ext uri="{BB962C8B-B14F-4D97-AF65-F5344CB8AC3E}">
        <p14:creationId xmlns:p14="http://schemas.microsoft.com/office/powerpoint/2010/main" val="396611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C9A86-4019-694D-0B00-AAB26E7B7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1" name="Title 10">
            <a:extLst>
              <a:ext uri="{FF2B5EF4-FFF2-40B4-BE49-F238E27FC236}">
                <a16:creationId xmlns:a16="http://schemas.microsoft.com/office/drawing/2014/main" id="{AEE54ADE-267E-468F-B77E-3B28C0F530E3}"/>
              </a:ext>
            </a:extLst>
          </p:cNvPr>
          <p:cNvSpPr>
            <a:spLocks noGrp="1"/>
          </p:cNvSpPr>
          <p:nvPr>
            <p:ph type="title"/>
          </p:nvPr>
        </p:nvSpPr>
        <p:spPr>
          <a:xfrm>
            <a:off x="12000" y="435626"/>
            <a:ext cx="12183874" cy="1325563"/>
          </a:xfrm>
        </p:spPr>
        <p:txBody>
          <a:bodyPr>
            <a:normAutofit/>
          </a:bodyPr>
          <a:lstStyle/>
          <a:p>
            <a:pPr algn="ctr"/>
            <a:r>
              <a:rPr lang="en-US" sz="3400" b="1">
                <a:solidFill>
                  <a:schemeClr val="accent1">
                    <a:lumMod val="75000"/>
                  </a:schemeClr>
                </a:solidFill>
                <a:latin typeface="Calibri" panose="020F0502020204030204" pitchFamily="34" charset="0"/>
                <a:cs typeface="Calibri" panose="020F0502020204030204" pitchFamily="34" charset="0"/>
              </a:rPr>
              <a:t>GBV Impacts Across the Life Cycle</a:t>
            </a:r>
          </a:p>
        </p:txBody>
      </p:sp>
      <p:sp>
        <p:nvSpPr>
          <p:cNvPr id="12" name="Content Placeholder 2">
            <a:extLst>
              <a:ext uri="{FF2B5EF4-FFF2-40B4-BE49-F238E27FC236}">
                <a16:creationId xmlns:a16="http://schemas.microsoft.com/office/drawing/2014/main" id="{C65CEBDD-4627-4D32-A1AC-B733F3A94A16}"/>
              </a:ext>
            </a:extLst>
          </p:cNvPr>
          <p:cNvSpPr txBox="1">
            <a:spLocks/>
          </p:cNvSpPr>
          <p:nvPr/>
        </p:nvSpPr>
        <p:spPr>
          <a:xfrm>
            <a:off x="647700" y="1950018"/>
            <a:ext cx="10912475" cy="610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tx1">
                    <a:lumMod val="85000"/>
                    <a:lumOff val="15000"/>
                  </a:schemeClr>
                </a:solidFill>
                <a:latin typeface="Calibri" panose="020F0502020204030204" pitchFamily="34" charset="0"/>
                <a:cs typeface="Calibri" panose="020F0502020204030204" pitchFamily="34" charset="0"/>
              </a:rPr>
              <a:t>Mental health impacts</a:t>
            </a:r>
            <a:r>
              <a:rPr lang="en-US" sz="2400">
                <a:solidFill>
                  <a:schemeClr val="tx1">
                    <a:lumMod val="85000"/>
                    <a:lumOff val="15000"/>
                  </a:schemeClr>
                </a:solidFill>
                <a:latin typeface="Calibri" panose="020F0502020204030204" pitchFamily="34" charset="0"/>
                <a:cs typeface="Calibri" panose="020F0502020204030204" pitchFamily="34" charset="0"/>
              </a:rPr>
              <a:t>: e.g., depression, anxiety, flashbacks, substance abuse, suicide ideation</a:t>
            </a:r>
          </a:p>
        </p:txBody>
      </p:sp>
      <p:sp>
        <p:nvSpPr>
          <p:cNvPr id="13" name="Content Placeholder 2">
            <a:extLst>
              <a:ext uri="{FF2B5EF4-FFF2-40B4-BE49-F238E27FC236}">
                <a16:creationId xmlns:a16="http://schemas.microsoft.com/office/drawing/2014/main" id="{16016C85-29A1-4C33-912C-66508CCE0776}"/>
              </a:ext>
            </a:extLst>
          </p:cNvPr>
          <p:cNvSpPr txBox="1">
            <a:spLocks/>
          </p:cNvSpPr>
          <p:nvPr/>
        </p:nvSpPr>
        <p:spPr>
          <a:xfrm>
            <a:off x="639577" y="2771848"/>
            <a:ext cx="10912839" cy="610909"/>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43444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434448"/>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434448"/>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434448"/>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4344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solidFill>
                  <a:schemeClr val="tx1">
                    <a:lumMod val="85000"/>
                    <a:lumOff val="15000"/>
                  </a:schemeClr>
                </a:solidFill>
                <a:latin typeface="Calibri" panose="020F0502020204030204" pitchFamily="34" charset="0"/>
                <a:cs typeface="Calibri" panose="020F0502020204030204" pitchFamily="34" charset="0"/>
              </a:rPr>
              <a:t>Sexual and reproductive health impacts</a:t>
            </a:r>
            <a:r>
              <a:rPr lang="en-US">
                <a:solidFill>
                  <a:schemeClr val="tx1">
                    <a:lumMod val="85000"/>
                    <a:lumOff val="15000"/>
                  </a:schemeClr>
                </a:solidFill>
                <a:latin typeface="Calibri" panose="020F0502020204030204" pitchFamily="34" charset="0"/>
                <a:cs typeface="Calibri" panose="020F0502020204030204" pitchFamily="34" charset="0"/>
              </a:rPr>
              <a:t>: e.g., unintended pregnancy, HIV, STIs, cervical cancer, miscarriage, pre-term labor, stillbirth</a:t>
            </a:r>
          </a:p>
        </p:txBody>
      </p:sp>
      <p:sp>
        <p:nvSpPr>
          <p:cNvPr id="14" name="Content Placeholder 2">
            <a:extLst>
              <a:ext uri="{FF2B5EF4-FFF2-40B4-BE49-F238E27FC236}">
                <a16:creationId xmlns:a16="http://schemas.microsoft.com/office/drawing/2014/main" id="{C34ACBAC-F798-4779-8B3E-A10C67AE368B}"/>
              </a:ext>
            </a:extLst>
          </p:cNvPr>
          <p:cNvSpPr txBox="1">
            <a:spLocks/>
          </p:cNvSpPr>
          <p:nvPr/>
        </p:nvSpPr>
        <p:spPr>
          <a:xfrm>
            <a:off x="639578" y="3701784"/>
            <a:ext cx="10912839" cy="610909"/>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43444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434448"/>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434448"/>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434448"/>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4344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solidFill>
                  <a:schemeClr val="tx1">
                    <a:lumMod val="85000"/>
                    <a:lumOff val="15000"/>
                  </a:schemeClr>
                </a:solidFill>
                <a:latin typeface="Calibri" panose="020F0502020204030204" pitchFamily="34" charset="0"/>
                <a:cs typeface="Calibri" panose="020F0502020204030204" pitchFamily="34" charset="0"/>
              </a:rPr>
              <a:t>Physical impacts</a:t>
            </a:r>
            <a:r>
              <a:rPr lang="en-US">
                <a:solidFill>
                  <a:schemeClr val="tx1">
                    <a:lumMod val="85000"/>
                    <a:lumOff val="15000"/>
                  </a:schemeClr>
                </a:solidFill>
                <a:latin typeface="Calibri" panose="020F0502020204030204" pitchFamily="34" charset="0"/>
                <a:cs typeface="Calibri" panose="020F0502020204030204" pitchFamily="34" charset="0"/>
              </a:rPr>
              <a:t>: e.g., broken bones, contusions, internal bleeding, malnourishment, death</a:t>
            </a:r>
          </a:p>
        </p:txBody>
      </p:sp>
      <p:sp>
        <p:nvSpPr>
          <p:cNvPr id="15" name="Content Placeholder 2">
            <a:extLst>
              <a:ext uri="{FF2B5EF4-FFF2-40B4-BE49-F238E27FC236}">
                <a16:creationId xmlns:a16="http://schemas.microsoft.com/office/drawing/2014/main" id="{D826569B-DA62-4DAA-A761-F097469FB265}"/>
              </a:ext>
            </a:extLst>
          </p:cNvPr>
          <p:cNvSpPr txBox="1">
            <a:spLocks/>
          </p:cNvSpPr>
          <p:nvPr/>
        </p:nvSpPr>
        <p:spPr>
          <a:xfrm>
            <a:off x="639577" y="4587001"/>
            <a:ext cx="10912839" cy="688261"/>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43444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434448"/>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434448"/>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434448"/>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4344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solidFill>
                  <a:schemeClr val="tx1">
                    <a:lumMod val="85000"/>
                    <a:lumOff val="15000"/>
                  </a:schemeClr>
                </a:solidFill>
                <a:latin typeface="Calibri" panose="020F0502020204030204" pitchFamily="34" charset="0"/>
                <a:cs typeface="Calibri" panose="020F0502020204030204" pitchFamily="34" charset="0"/>
              </a:rPr>
              <a:t>Social impacts</a:t>
            </a:r>
            <a:r>
              <a:rPr lang="en-US">
                <a:solidFill>
                  <a:schemeClr val="tx1">
                    <a:lumMod val="85000"/>
                    <a:lumOff val="15000"/>
                  </a:schemeClr>
                </a:solidFill>
                <a:latin typeface="Calibri" panose="020F0502020204030204" pitchFamily="34" charset="0"/>
                <a:cs typeface="Calibri" panose="020F0502020204030204" pitchFamily="34" charset="0"/>
              </a:rPr>
              <a:t>:  e.g., school dropout, unemployment, isolation, limited contribution to civil society, poverty </a:t>
            </a:r>
          </a:p>
        </p:txBody>
      </p:sp>
      <p:sp>
        <p:nvSpPr>
          <p:cNvPr id="16" name="Rectangle 15">
            <a:extLst>
              <a:ext uri="{FF2B5EF4-FFF2-40B4-BE49-F238E27FC236}">
                <a16:creationId xmlns:a16="http://schemas.microsoft.com/office/drawing/2014/main" id="{A3B7AE13-EC18-EFD4-D135-7BBC819D6C70}"/>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7" name="Rectangle 16">
            <a:extLst>
              <a:ext uri="{FF2B5EF4-FFF2-40B4-BE49-F238E27FC236}">
                <a16:creationId xmlns:a16="http://schemas.microsoft.com/office/drawing/2014/main" id="{D0400BC6-AAC4-DE41-A990-68B0C456E266}"/>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0981582A-B76B-05F9-2F85-EB9C3BC9E63C}"/>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088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BACDC-82BF-2A47-20FD-4AE169825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6" name="TextBox 15">
            <a:extLst>
              <a:ext uri="{FF2B5EF4-FFF2-40B4-BE49-F238E27FC236}">
                <a16:creationId xmlns:a16="http://schemas.microsoft.com/office/drawing/2014/main" id="{B62564C3-C556-4465-8419-C4618BC4A752}"/>
              </a:ext>
            </a:extLst>
          </p:cNvPr>
          <p:cNvSpPr txBox="1"/>
          <p:nvPr/>
        </p:nvSpPr>
        <p:spPr>
          <a:xfrm>
            <a:off x="749508" y="1146645"/>
            <a:ext cx="5446038" cy="2308324"/>
          </a:xfrm>
          <a:prstGeom prst="rect">
            <a:avLst/>
          </a:prstGeom>
          <a:solidFill>
            <a:srgbClr val="1D3E89"/>
          </a:solidFill>
        </p:spPr>
        <p:txBody>
          <a:bodyPr wrap="square" rtlCol="0">
            <a:spAutoFit/>
          </a:bodyPr>
          <a:lstStyle/>
          <a:p>
            <a:endParaRPr lang="en-US" sz="2800"/>
          </a:p>
          <a:p>
            <a:pPr algn="ctr"/>
            <a:r>
              <a:rPr lang="en-US" sz="3200" b="1">
                <a:solidFill>
                  <a:srgbClr val="F6F4EF"/>
                </a:solidFill>
                <a:latin typeface="Calibri" panose="020F0502020204030204" pitchFamily="34" charset="0"/>
                <a:cs typeface="Calibri" panose="020F0502020204030204" pitchFamily="34" charset="0"/>
              </a:rPr>
              <a:t>TWICE</a:t>
            </a:r>
            <a:r>
              <a:rPr lang="en-US" sz="2800">
                <a:solidFill>
                  <a:srgbClr val="F6F4EF"/>
                </a:solidFill>
                <a:latin typeface="Calibri" panose="020F0502020204030204" pitchFamily="34" charset="0"/>
                <a:cs typeface="Calibri" panose="020F0502020204030204" pitchFamily="34" charset="0"/>
              </a:rPr>
              <a:t> as likely </a:t>
            </a:r>
          </a:p>
          <a:p>
            <a:pPr algn="ctr"/>
            <a:r>
              <a:rPr lang="en-US" sz="2800">
                <a:solidFill>
                  <a:srgbClr val="F6F4EF"/>
                </a:solidFill>
                <a:latin typeface="Calibri" panose="020F0502020204030204" pitchFamily="34" charset="0"/>
                <a:cs typeface="Calibri" panose="020F0502020204030204" pitchFamily="34" charset="0"/>
              </a:rPr>
              <a:t>to experience depression</a:t>
            </a:r>
          </a:p>
          <a:p>
            <a:endParaRPr lang="en-US" sz="2800"/>
          </a:p>
          <a:p>
            <a:endParaRPr lang="en-US" sz="2800"/>
          </a:p>
        </p:txBody>
      </p:sp>
      <p:sp>
        <p:nvSpPr>
          <p:cNvPr id="17" name="TextBox 16">
            <a:extLst>
              <a:ext uri="{FF2B5EF4-FFF2-40B4-BE49-F238E27FC236}">
                <a16:creationId xmlns:a16="http://schemas.microsoft.com/office/drawing/2014/main" id="{D4590DC2-DD11-4EEA-8CF1-C3BA8E12A0B2}"/>
              </a:ext>
            </a:extLst>
          </p:cNvPr>
          <p:cNvSpPr txBox="1"/>
          <p:nvPr/>
        </p:nvSpPr>
        <p:spPr>
          <a:xfrm>
            <a:off x="6186591" y="1146645"/>
            <a:ext cx="5428129" cy="2185214"/>
          </a:xfrm>
          <a:prstGeom prst="rect">
            <a:avLst/>
          </a:prstGeom>
          <a:solidFill>
            <a:srgbClr val="F29D37">
              <a:alpha val="28497"/>
            </a:srgbClr>
          </a:solidFill>
        </p:spPr>
        <p:txBody>
          <a:bodyPr wrap="square" rtlCol="0">
            <a:spAutoFit/>
          </a:bodyPr>
          <a:lstStyle/>
          <a:p>
            <a:endParaRPr lang="en-US" sz="2800" b="1">
              <a:latin typeface="Montserrat" panose="00000500000000000000" pitchFamily="2" charset="0"/>
            </a:endParaRPr>
          </a:p>
          <a:p>
            <a:pPr algn="ctr"/>
            <a:r>
              <a:rPr lang="en-US" sz="2800" b="1">
                <a:solidFill>
                  <a:srgbClr val="4D4745"/>
                </a:solidFill>
                <a:latin typeface="Calibri" panose="020F0502020204030204" pitchFamily="34" charset="0"/>
                <a:cs typeface="Calibri" panose="020F0502020204030204" pitchFamily="34" charset="0"/>
              </a:rPr>
              <a:t>16% </a:t>
            </a:r>
            <a:r>
              <a:rPr lang="en-US" sz="2400">
                <a:solidFill>
                  <a:srgbClr val="4D4745"/>
                </a:solidFill>
                <a:latin typeface="Calibri" panose="020F0502020204030204" pitchFamily="34" charset="0"/>
                <a:cs typeface="Calibri" panose="020F0502020204030204" pitchFamily="34" charset="0"/>
              </a:rPr>
              <a:t>more likely </a:t>
            </a:r>
          </a:p>
          <a:p>
            <a:pPr algn="ctr"/>
            <a:r>
              <a:rPr lang="en-US" sz="2400">
                <a:solidFill>
                  <a:srgbClr val="4D4745"/>
                </a:solidFill>
                <a:latin typeface="Calibri" panose="020F0502020204030204" pitchFamily="34" charset="0"/>
                <a:cs typeface="Calibri" panose="020F0502020204030204" pitchFamily="34" charset="0"/>
              </a:rPr>
              <a:t>to have a low-birth-weight baby</a:t>
            </a:r>
          </a:p>
          <a:p>
            <a:endParaRPr lang="en-US" sz="2800"/>
          </a:p>
          <a:p>
            <a:endParaRPr lang="en-US" sz="2800"/>
          </a:p>
        </p:txBody>
      </p:sp>
      <p:sp>
        <p:nvSpPr>
          <p:cNvPr id="18" name="TextBox 17">
            <a:extLst>
              <a:ext uri="{FF2B5EF4-FFF2-40B4-BE49-F238E27FC236}">
                <a16:creationId xmlns:a16="http://schemas.microsoft.com/office/drawing/2014/main" id="{D51F4619-C444-47C8-9BE6-AB2967A41908}"/>
              </a:ext>
            </a:extLst>
          </p:cNvPr>
          <p:cNvSpPr txBox="1"/>
          <p:nvPr/>
        </p:nvSpPr>
        <p:spPr>
          <a:xfrm>
            <a:off x="749508" y="3290387"/>
            <a:ext cx="10874167" cy="523220"/>
          </a:xfrm>
          <a:prstGeom prst="rect">
            <a:avLst/>
          </a:prstGeom>
          <a:solidFill>
            <a:srgbClr val="FFFCF1"/>
          </a:solidFill>
        </p:spPr>
        <p:txBody>
          <a:bodyPr wrap="square" rtlCol="0" anchor="ctr">
            <a:spAutoFit/>
          </a:bodyPr>
          <a:lstStyle/>
          <a:p>
            <a:pPr algn="ctr"/>
            <a:r>
              <a:rPr lang="en-US" sz="2800" b="1">
                <a:solidFill>
                  <a:srgbClr val="4D4745"/>
                </a:solidFill>
                <a:latin typeface="Calibri" panose="020F0502020204030204" pitchFamily="34" charset="0"/>
                <a:cs typeface="Calibri" panose="020F0502020204030204" pitchFamily="34" charset="0"/>
              </a:rPr>
              <a:t>1.5x</a:t>
            </a:r>
            <a:r>
              <a:rPr lang="en-US" sz="2400">
                <a:solidFill>
                  <a:srgbClr val="4D4745"/>
                </a:solidFill>
                <a:latin typeface="Calibri" panose="020F0502020204030204" pitchFamily="34" charset="0"/>
                <a:cs typeface="Calibri" panose="020F0502020204030204" pitchFamily="34" charset="0"/>
              </a:rPr>
              <a:t> more likely to acquire chlamydia, gonorrhea, and HIV</a:t>
            </a:r>
          </a:p>
        </p:txBody>
      </p:sp>
      <p:sp>
        <p:nvSpPr>
          <p:cNvPr id="19" name="TextBox 18">
            <a:extLst>
              <a:ext uri="{FF2B5EF4-FFF2-40B4-BE49-F238E27FC236}">
                <a16:creationId xmlns:a16="http://schemas.microsoft.com/office/drawing/2014/main" id="{A79B9D3F-2330-4DEC-9C39-66539437EB80}"/>
              </a:ext>
            </a:extLst>
          </p:cNvPr>
          <p:cNvSpPr txBox="1"/>
          <p:nvPr/>
        </p:nvSpPr>
        <p:spPr>
          <a:xfrm>
            <a:off x="749507" y="3824979"/>
            <a:ext cx="10874167" cy="1384995"/>
          </a:xfrm>
          <a:prstGeom prst="rect">
            <a:avLst/>
          </a:prstGeom>
          <a:solidFill>
            <a:srgbClr val="1D3E89"/>
          </a:solidFill>
        </p:spPr>
        <p:txBody>
          <a:bodyPr wrap="square" rtlCol="0">
            <a:spAutoFit/>
          </a:bodyPr>
          <a:lstStyle/>
          <a:p>
            <a:pPr algn="ctr"/>
            <a:endParaRPr lang="en-US" sz="2800">
              <a:latin typeface="Calibri" panose="020F0502020204030204" pitchFamily="34" charset="0"/>
              <a:cs typeface="Calibri" panose="020F0502020204030204" pitchFamily="34" charset="0"/>
            </a:endParaRPr>
          </a:p>
          <a:p>
            <a:pPr algn="ctr"/>
            <a:r>
              <a:rPr lang="en-US" sz="2800" b="1">
                <a:solidFill>
                  <a:srgbClr val="F6F4EF"/>
                </a:solidFill>
                <a:latin typeface="Calibri" panose="020F0502020204030204" pitchFamily="34" charset="0"/>
                <a:cs typeface="Calibri" panose="020F0502020204030204" pitchFamily="34" charset="0"/>
              </a:rPr>
              <a:t>38% </a:t>
            </a:r>
            <a:r>
              <a:rPr lang="en-US" sz="2400">
                <a:solidFill>
                  <a:srgbClr val="F6F4EF"/>
                </a:solidFill>
                <a:latin typeface="Calibri" panose="020F0502020204030204" pitchFamily="34" charset="0"/>
                <a:cs typeface="Calibri" panose="020F0502020204030204" pitchFamily="34" charset="0"/>
              </a:rPr>
              <a:t>of all murders of women were committed by their intimate partners</a:t>
            </a:r>
          </a:p>
          <a:p>
            <a:pPr algn="ctr"/>
            <a:endParaRPr lang="en-US" sz="280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B8D90E-5C4C-43F7-ABD9-B6B5DAF585F5}"/>
              </a:ext>
            </a:extLst>
          </p:cNvPr>
          <p:cNvSpPr txBox="1"/>
          <p:nvPr/>
        </p:nvSpPr>
        <p:spPr>
          <a:xfrm>
            <a:off x="750180" y="561870"/>
            <a:ext cx="10869018" cy="584775"/>
          </a:xfrm>
          <a:prstGeom prst="rect">
            <a:avLst/>
          </a:prstGeom>
          <a:solidFill>
            <a:srgbClr val="34A798"/>
          </a:solidFill>
        </p:spPr>
        <p:txBody>
          <a:bodyPr wrap="square" rtlCol="0">
            <a:spAutoFit/>
          </a:bodyPr>
          <a:lstStyle/>
          <a:p>
            <a:pPr algn="ctr"/>
            <a:r>
              <a:rPr lang="en-US" sz="3200">
                <a:solidFill>
                  <a:schemeClr val="bg1"/>
                </a:solidFill>
                <a:cs typeface="Calibri" panose="020F0502020204030204" pitchFamily="34" charset="0"/>
              </a:rPr>
              <a:t>Women living with intimate partner violence are:</a:t>
            </a:r>
          </a:p>
        </p:txBody>
      </p:sp>
      <p:sp>
        <p:nvSpPr>
          <p:cNvPr id="11" name="Rectangle 10">
            <a:extLst>
              <a:ext uri="{FF2B5EF4-FFF2-40B4-BE49-F238E27FC236}">
                <a16:creationId xmlns:a16="http://schemas.microsoft.com/office/drawing/2014/main" id="{5582A0D4-70F2-43A6-C67F-D5C83C0A71FC}"/>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2" name="Rectangle 11">
            <a:extLst>
              <a:ext uri="{FF2B5EF4-FFF2-40B4-BE49-F238E27FC236}">
                <a16:creationId xmlns:a16="http://schemas.microsoft.com/office/drawing/2014/main" id="{DF27C11E-C4D1-C6D4-4BC4-D5FEC56A950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16F6543A-D823-D7BA-BE0F-35C4DAD13F0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1C4E55E-9D3A-5974-7653-0FD74DCBFD7F}"/>
              </a:ext>
            </a:extLst>
          </p:cNvPr>
          <p:cNvSpPr txBox="1"/>
          <p:nvPr/>
        </p:nvSpPr>
        <p:spPr>
          <a:xfrm>
            <a:off x="6195546" y="5337101"/>
            <a:ext cx="5533913" cy="523220"/>
          </a:xfrm>
          <a:prstGeom prst="rect">
            <a:avLst/>
          </a:prstGeom>
          <a:noFill/>
        </p:spPr>
        <p:txBody>
          <a:bodyPr wrap="square" rtlCol="0">
            <a:spAutoFit/>
          </a:bodyPr>
          <a:lstStyle/>
          <a:p>
            <a:r>
              <a:rPr lang="en-US" sz="1400"/>
              <a:t>Source: WHO, </a:t>
            </a:r>
            <a:r>
              <a:rPr lang="en-US" sz="1400" i="1"/>
              <a:t>Caring for women subjected to violence: a WHO curriculum for training health-care providers, revised edition </a:t>
            </a:r>
            <a:r>
              <a:rPr lang="en-US" sz="1400"/>
              <a:t>(Geneva: 2021).</a:t>
            </a:r>
          </a:p>
        </p:txBody>
      </p:sp>
    </p:spTree>
    <p:extLst>
      <p:ext uri="{BB962C8B-B14F-4D97-AF65-F5344CB8AC3E}">
        <p14:creationId xmlns:p14="http://schemas.microsoft.com/office/powerpoint/2010/main" val="1747941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868E4-6511-2346-513C-20784A076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3" name="Title 10">
            <a:extLst>
              <a:ext uri="{FF2B5EF4-FFF2-40B4-BE49-F238E27FC236}">
                <a16:creationId xmlns:a16="http://schemas.microsoft.com/office/drawing/2014/main" id="{785F078D-26BB-4CD4-9D14-75B4004E9617}"/>
              </a:ext>
            </a:extLst>
          </p:cNvPr>
          <p:cNvSpPr>
            <a:spLocks noGrp="1"/>
          </p:cNvSpPr>
          <p:nvPr>
            <p:ph type="title"/>
          </p:nvPr>
        </p:nvSpPr>
        <p:spPr>
          <a:xfrm>
            <a:off x="0" y="194693"/>
            <a:ext cx="12183873" cy="1325563"/>
          </a:xfrm>
        </p:spPr>
        <p:txBody>
          <a:bodyPr>
            <a:normAutofit/>
          </a:bodyPr>
          <a:lstStyle/>
          <a:p>
            <a:pPr algn="ctr"/>
            <a:r>
              <a:rPr lang="en-US" sz="3400" b="1">
                <a:solidFill>
                  <a:schemeClr val="accent1">
                    <a:lumMod val="75000"/>
                  </a:schemeClr>
                </a:solidFill>
                <a:latin typeface="Calibri" panose="020F0502020204030204" pitchFamily="34" charset="0"/>
                <a:cs typeface="Calibri" panose="020F0502020204030204" pitchFamily="34" charset="0"/>
              </a:rPr>
              <a:t>What </a:t>
            </a:r>
            <a:r>
              <a:rPr lang="en-US" sz="3400" b="1">
                <a:solidFill>
                  <a:srgbClr val="224494"/>
                </a:solidFill>
                <a:latin typeface="Calibri" panose="020F0502020204030204" pitchFamily="34" charset="0"/>
                <a:cs typeface="Calibri" panose="020F0502020204030204" pitchFamily="34" charset="0"/>
              </a:rPr>
              <a:t>Can</a:t>
            </a:r>
            <a:r>
              <a:rPr lang="en-US" sz="3400" b="1">
                <a:solidFill>
                  <a:schemeClr val="accent1">
                    <a:lumMod val="75000"/>
                  </a:schemeClr>
                </a:solidFill>
                <a:latin typeface="Calibri" panose="020F0502020204030204" pitchFamily="34" charset="0"/>
                <a:cs typeface="Calibri" panose="020F0502020204030204" pitchFamily="34" charset="0"/>
              </a:rPr>
              <a:t> GBV Look Like in FP and SRH?</a:t>
            </a:r>
          </a:p>
        </p:txBody>
      </p:sp>
      <p:sp>
        <p:nvSpPr>
          <p:cNvPr id="3" name="Flowchart: Punched Tape 2">
            <a:extLst>
              <a:ext uri="{FF2B5EF4-FFF2-40B4-BE49-F238E27FC236}">
                <a16:creationId xmlns:a16="http://schemas.microsoft.com/office/drawing/2014/main" id="{1F9B82D4-F4A1-4E7E-803A-228AD9817B74}"/>
              </a:ext>
            </a:extLst>
          </p:cNvPr>
          <p:cNvSpPr/>
          <p:nvPr/>
        </p:nvSpPr>
        <p:spPr>
          <a:xfrm>
            <a:off x="8777155" y="1651893"/>
            <a:ext cx="3059723" cy="2286000"/>
          </a:xfrm>
          <a:prstGeom prst="flowChartPunchedTape">
            <a:avLst/>
          </a:prstGeom>
          <a:solidFill>
            <a:srgbClr val="DD9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Living with GBV is different for everyone!  Never force a disclosure.  Never assume someone is immune to GBV. </a:t>
            </a:r>
          </a:p>
        </p:txBody>
      </p:sp>
      <p:sp>
        <p:nvSpPr>
          <p:cNvPr id="10" name="TextBox 9">
            <a:extLst>
              <a:ext uri="{FF2B5EF4-FFF2-40B4-BE49-F238E27FC236}">
                <a16:creationId xmlns:a16="http://schemas.microsoft.com/office/drawing/2014/main" id="{334B083D-45DC-496E-974C-2745976CAF6B}"/>
              </a:ext>
            </a:extLst>
          </p:cNvPr>
          <p:cNvSpPr txBox="1"/>
          <p:nvPr/>
        </p:nvSpPr>
        <p:spPr>
          <a:xfrm>
            <a:off x="871654" y="1520256"/>
            <a:ext cx="7033847" cy="3580467"/>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a:t>A woman in the postpartum ward who waits until her mother-in-law has gone outside to ask about PPFP</a:t>
            </a:r>
          </a:p>
          <a:p>
            <a:pPr marL="285750" indent="-285750">
              <a:spcAft>
                <a:spcPts val="800"/>
              </a:spcAft>
              <a:buFont typeface="Arial" panose="020B0604020202020204" pitchFamily="34" charset="0"/>
              <a:buChar char="•"/>
            </a:pPr>
            <a:r>
              <a:rPr lang="en-US" sz="2000"/>
              <a:t>A FP client who frequently has bruises on her face or wrists when she comes for refill appointments</a:t>
            </a:r>
          </a:p>
          <a:p>
            <a:pPr marL="285750" indent="-285750">
              <a:spcAft>
                <a:spcPts val="800"/>
              </a:spcAft>
              <a:buFont typeface="Arial" panose="020B0604020202020204" pitchFamily="34" charset="0"/>
              <a:buChar char="•"/>
            </a:pPr>
            <a:r>
              <a:rPr lang="en-US" sz="2000"/>
              <a:t>An adolescent girl who doesn’t speak for herself when brought by a parent for MR</a:t>
            </a:r>
          </a:p>
          <a:p>
            <a:pPr marL="285750" indent="-285750">
              <a:spcAft>
                <a:spcPts val="800"/>
              </a:spcAft>
              <a:buFont typeface="Arial" panose="020B0604020202020204" pitchFamily="34" charset="0"/>
              <a:buChar char="•"/>
            </a:pPr>
            <a:r>
              <a:rPr lang="en-US" sz="2000"/>
              <a:t>A FP client who asks if there are options that her husband cannot throw away</a:t>
            </a:r>
          </a:p>
          <a:p>
            <a:pPr marL="285750" indent="-285750">
              <a:spcAft>
                <a:spcPts val="800"/>
              </a:spcAft>
              <a:buFont typeface="Arial" panose="020B0604020202020204" pitchFamily="34" charset="0"/>
              <a:buChar char="•"/>
            </a:pPr>
            <a:r>
              <a:rPr lang="en-US" sz="2000"/>
              <a:t>An IUD client who returns with her partner soon after insertion asking for removal</a:t>
            </a:r>
          </a:p>
        </p:txBody>
      </p:sp>
      <p:sp>
        <p:nvSpPr>
          <p:cNvPr id="14" name="Rectangle 13">
            <a:extLst>
              <a:ext uri="{FF2B5EF4-FFF2-40B4-BE49-F238E27FC236}">
                <a16:creationId xmlns:a16="http://schemas.microsoft.com/office/drawing/2014/main" id="{DBEE5CF3-19EE-AACE-E64B-715B46D71FD6}"/>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5" name="Rectangle 14">
            <a:extLst>
              <a:ext uri="{FF2B5EF4-FFF2-40B4-BE49-F238E27FC236}">
                <a16:creationId xmlns:a16="http://schemas.microsoft.com/office/drawing/2014/main" id="{A5D741C2-A4A6-D1C8-4A7E-12E57997B280}"/>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5B4C5D8-506F-1CF5-CF84-D8351A41E62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4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389DFC-6315-5182-D498-AAFC2C2B9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Content Placeholder 2">
            <a:extLst>
              <a:ext uri="{FF2B5EF4-FFF2-40B4-BE49-F238E27FC236}">
                <a16:creationId xmlns:a16="http://schemas.microsoft.com/office/drawing/2014/main" id="{0D569C70-AB7A-41B1-BB95-197C474FB95A}"/>
              </a:ext>
            </a:extLst>
          </p:cNvPr>
          <p:cNvSpPr>
            <a:spLocks noGrp="1"/>
          </p:cNvSpPr>
          <p:nvPr>
            <p:ph idx="1"/>
          </p:nvPr>
        </p:nvSpPr>
        <p:spPr>
          <a:xfrm>
            <a:off x="4063" y="2104095"/>
            <a:ext cx="12183873" cy="469181"/>
          </a:xfrm>
        </p:spPr>
        <p:txBody>
          <a:bodyPr>
            <a:noAutofit/>
          </a:bodyPr>
          <a:lstStyle/>
          <a:p>
            <a:pPr marL="0" indent="0" algn="ctr">
              <a:lnSpc>
                <a:spcPct val="100000"/>
              </a:lnSpc>
              <a:spcBef>
                <a:spcPts val="600"/>
              </a:spcBef>
              <a:spcAft>
                <a:spcPts val="600"/>
              </a:spcAft>
              <a:buNone/>
            </a:pPr>
            <a:r>
              <a:rPr lang="en-US" sz="3200" b="1">
                <a:solidFill>
                  <a:srgbClr val="224494"/>
                </a:solidFill>
                <a:latin typeface="Calibri" panose="020F0502020204030204" pitchFamily="34" charset="0"/>
                <a:ea typeface="Times New Roman" panose="02020603050405020304" pitchFamily="18" charset="0"/>
                <a:cs typeface="Calibri" panose="020F0502020204030204" pitchFamily="34" charset="0"/>
              </a:rPr>
              <a:t>Overall Goal of Training</a:t>
            </a:r>
            <a:endParaRPr lang="en-US" sz="3200">
              <a:solidFill>
                <a:srgbClr val="224494"/>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9E56A55F-41CC-951C-8274-1F3FD8A8FFE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0F48E6E-E91C-591E-4C50-DC0C18F7ED7E}"/>
              </a:ext>
            </a:extLst>
          </p:cNvPr>
          <p:cNvSpPr txBox="1"/>
          <p:nvPr/>
        </p:nvSpPr>
        <p:spPr>
          <a:xfrm>
            <a:off x="2551880" y="2711076"/>
            <a:ext cx="7926024" cy="1569660"/>
          </a:xfrm>
          <a:prstGeom prst="rect">
            <a:avLst/>
          </a:prstGeom>
          <a:noFill/>
        </p:spPr>
        <p:txBody>
          <a:bodyPr wrap="square" lIns="91440" tIns="45720" rIns="91440" bIns="45720" anchor="t">
            <a:spAutoFit/>
          </a:bodyPr>
          <a:lstStyle/>
          <a:p>
            <a:pPr algn="ctr">
              <a:spcBef>
                <a:spcPts val="600"/>
              </a:spcBef>
              <a:spcAft>
                <a:spcPts val="600"/>
              </a:spcAft>
            </a:pPr>
            <a:r>
              <a:rPr lang="en-US" sz="2400">
                <a:effectLst/>
                <a:latin typeface="Calibri"/>
                <a:ea typeface="Times New Roman" panose="02020603050405020304" pitchFamily="18" charset="0"/>
                <a:cs typeface="Calibri"/>
              </a:rPr>
              <a:t>Advance knowledge and skill set of family planning (FP) and sexual and reproductive health (SRH) service providers </a:t>
            </a:r>
            <a:r>
              <a:rPr lang="en-US" sz="2400">
                <a:latin typeface="Calibri"/>
                <a:ea typeface="Times New Roman" panose="02020603050405020304" pitchFamily="18" charset="0"/>
                <a:cs typeface="Calibri"/>
              </a:rPr>
              <a:t>to address gender-based violence (</a:t>
            </a:r>
            <a:r>
              <a:rPr lang="en-US" sz="2400">
                <a:effectLst/>
                <a:latin typeface="Calibri"/>
                <a:ea typeface="Times New Roman" panose="02020603050405020304" pitchFamily="18" charset="0"/>
                <a:cs typeface="Calibri"/>
              </a:rPr>
              <a:t>GBV) and provide GBV-responsive care</a:t>
            </a:r>
            <a:r>
              <a:rPr lang="en-US" sz="2400">
                <a:latin typeface="Calibri"/>
                <a:ea typeface="Times New Roman" panose="02020603050405020304" pitchFamily="18" charset="0"/>
                <a:cs typeface="Calibri"/>
              </a:rPr>
              <a:t> within FP/RH service interactions.</a:t>
            </a:r>
            <a:endParaRPr lang="en-US"/>
          </a:p>
        </p:txBody>
      </p:sp>
      <p:sp>
        <p:nvSpPr>
          <p:cNvPr id="19" name="Rectangle 18">
            <a:extLst>
              <a:ext uri="{FF2B5EF4-FFF2-40B4-BE49-F238E27FC236}">
                <a16:creationId xmlns:a16="http://schemas.microsoft.com/office/drawing/2014/main" id="{EB84EF40-DD3E-3890-7B95-8F567EE8A3AD}"/>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0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230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latin typeface="Calibri" panose="020F0502020204030204" pitchFamily="34" charset="0"/>
                <a:cs typeface="Vrinda" panose="020B0502040204020203" pitchFamily="34" charset="0"/>
              </a:rPr>
              <a:t>Male Engagement in GBV Prevention Awareness </a:t>
            </a: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2 | SESSION C</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607078"/>
            <a:ext cx="11598124" cy="1354217"/>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marR="0" lvl="0" indent="-342900">
              <a:spcBef>
                <a:spcPts val="600"/>
              </a:spcBef>
              <a:spcAft>
                <a:spcPts val="600"/>
              </a:spcAft>
              <a:buClr>
                <a:srgbClr val="0D0D0D"/>
              </a:buClr>
              <a:buSzPts val="1100"/>
              <a:buFont typeface="Symbol" pitchFamily="2" charset="2"/>
              <a:buChar char=""/>
            </a:pPr>
            <a:r>
              <a:rPr lang="en-US" sz="2400">
                <a:effectLst/>
                <a:latin typeface="Calibri" panose="020F0502020204030204" pitchFamily="34" charset="0"/>
                <a:ea typeface="Calibri" panose="020F0502020204030204" pitchFamily="34" charset="0"/>
                <a:cs typeface="Vrinda" panose="020B0502040204020203" pitchFamily="34" charset="0"/>
              </a:rPr>
              <a:t>Clarify concepts around male engagement in GBV prevention awareness, including pros and cons, challenges and successes, and evidence.</a:t>
            </a: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282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B7E3C-9463-AA29-372A-FD05CB9ED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13879279-93A8-4229-BA7A-5F504263DF61}"/>
              </a:ext>
            </a:extLst>
          </p:cNvPr>
          <p:cNvSpPr>
            <a:spLocks noGrp="1"/>
          </p:cNvSpPr>
          <p:nvPr>
            <p:ph type="title"/>
          </p:nvPr>
        </p:nvSpPr>
        <p:spPr>
          <a:xfrm>
            <a:off x="0" y="204094"/>
            <a:ext cx="12183873" cy="986004"/>
          </a:xfrm>
        </p:spPr>
        <p:txBody>
          <a:bodyPr>
            <a:normAutofit/>
          </a:bodyPr>
          <a:lstStyle/>
          <a:p>
            <a:pPr algn="ctr">
              <a:lnSpc>
                <a:spcPct val="100000"/>
              </a:lnSpc>
              <a:spcBef>
                <a:spcPts val="600"/>
              </a:spcBef>
              <a:spcAft>
                <a:spcPts val="600"/>
              </a:spcAft>
            </a:pP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Male </a:t>
            </a:r>
            <a:r>
              <a:rPr lang="en-US" sz="3400" b="1">
                <a:solidFill>
                  <a:srgbClr val="224494"/>
                </a:solidFill>
                <a:latin typeface="Calibri" panose="020F0502020204030204" pitchFamily="34" charset="0"/>
                <a:ea typeface="Times New Roman" panose="02020603050405020304" pitchFamily="18" charset="0"/>
                <a:cs typeface="Calibri" panose="020F0502020204030204" pitchFamily="34" charset="0"/>
              </a:rPr>
              <a:t>E</a:t>
            </a:r>
            <a:r>
              <a:rPr lang="en-US" sz="3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ngagement in GBV Prevention</a:t>
            </a:r>
            <a:endParaRPr lang="en-US" sz="3400">
              <a:solidFill>
                <a:srgbClr val="224494"/>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BE8C2DC4-AE2E-0231-D00E-824D566729F8}"/>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7" name="Rectangle 16">
            <a:extLst>
              <a:ext uri="{FF2B5EF4-FFF2-40B4-BE49-F238E27FC236}">
                <a16:creationId xmlns:a16="http://schemas.microsoft.com/office/drawing/2014/main" id="{033ACFEC-F160-768E-98F0-3C92F9FB80F3}"/>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3100AFB0-8512-AFED-85BD-334AC827B80B}"/>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AA41C0-2E47-E2C6-CF9B-30862FA840E5}"/>
              </a:ext>
            </a:extLst>
          </p:cNvPr>
          <p:cNvSpPr txBox="1"/>
          <p:nvPr/>
        </p:nvSpPr>
        <p:spPr>
          <a:xfrm>
            <a:off x="2391022" y="1629078"/>
            <a:ext cx="7401827" cy="2915863"/>
          </a:xfrm>
          <a:prstGeom prst="rect">
            <a:avLst/>
          </a:prstGeom>
          <a:noFill/>
        </p:spPr>
        <p:txBody>
          <a:bodyPr wrap="square">
            <a:spAutoFit/>
          </a:bodyPr>
          <a:lstStyle/>
          <a:p>
            <a:pPr marL="0" marR="0">
              <a:lnSpc>
                <a:spcPct val="110000"/>
              </a:lnSpc>
              <a:spcBef>
                <a:spcPts val="0"/>
              </a:spcBef>
              <a:spcAft>
                <a:spcPts val="600"/>
              </a:spcAft>
            </a:pPr>
            <a:r>
              <a:rPr lang="en-US" sz="2400">
                <a:solidFill>
                  <a:srgbClr val="28877C"/>
                </a:solidFill>
                <a:effectLst/>
                <a:latin typeface="Calibri" panose="020F0502020204030204" pitchFamily="34" charset="0"/>
                <a:ea typeface="Calibri" panose="020F0502020204030204" pitchFamily="34" charset="0"/>
                <a:cs typeface="Calibri" panose="020F0502020204030204" pitchFamily="34" charset="0"/>
              </a:rPr>
              <a:t>“Engaging men and boys as users, supportive partners, and agents of change improves health outcomes. More specifically, engaging men in FP/RH programs has been successful in decreasing unintended pregnancies, improving maternal health, reducing sexually transmitted infections (STIs) and HIV/AIDS, and better meeting the needs of youth.”</a:t>
            </a:r>
            <a:endParaRPr lang="en-US" sz="3200">
              <a:solidFill>
                <a:srgbClr val="28877C"/>
              </a:solidFill>
              <a:effectLst/>
              <a:latin typeface="Calibri" panose="020F0502020204030204" pitchFamily="34" charset="0"/>
              <a:ea typeface="Calibri" panose="020F0502020204030204" pitchFamily="34" charset="0"/>
              <a:cs typeface="Vrinda" panose="020B0502040204020203" pitchFamily="34" charset="0"/>
            </a:endParaRPr>
          </a:p>
        </p:txBody>
      </p:sp>
      <p:sp>
        <p:nvSpPr>
          <p:cNvPr id="12" name="TextBox 11">
            <a:extLst>
              <a:ext uri="{FF2B5EF4-FFF2-40B4-BE49-F238E27FC236}">
                <a16:creationId xmlns:a16="http://schemas.microsoft.com/office/drawing/2014/main" id="{3491DF26-538B-9A3E-DB2E-3165FB1FC141}"/>
              </a:ext>
            </a:extLst>
          </p:cNvPr>
          <p:cNvSpPr txBox="1"/>
          <p:nvPr/>
        </p:nvSpPr>
        <p:spPr>
          <a:xfrm>
            <a:off x="2391022" y="4676144"/>
            <a:ext cx="6102416" cy="307777"/>
          </a:xfrm>
          <a:prstGeom prst="rect">
            <a:avLst/>
          </a:prstGeom>
          <a:noFill/>
        </p:spPr>
        <p:txBody>
          <a:bodyPr wrap="square">
            <a:spAutoFit/>
          </a:bodyPr>
          <a:lstStyle/>
          <a:p>
            <a:pPr marL="0" marR="0">
              <a:spcBef>
                <a:spcPts val="0"/>
              </a:spcBef>
              <a:spcAft>
                <a:spcPts val="600"/>
              </a:spcAft>
            </a:pPr>
            <a:r>
              <a:rPr lang="en-US" sz="1400" i="1">
                <a:solidFill>
                  <a:srgbClr val="262626"/>
                </a:solidFill>
                <a:effectLst/>
                <a:latin typeface="Calibri" panose="020F0502020204030204" pitchFamily="34" charset="0"/>
                <a:ea typeface="Calibri" panose="020F0502020204030204" pitchFamily="34" charset="0"/>
                <a:cs typeface="Vrinda" panose="020B0502040204020203" pitchFamily="34" charset="0"/>
              </a:rPr>
              <a:t>Source: Breakthrough ACTION</a:t>
            </a:r>
          </a:p>
        </p:txBody>
      </p:sp>
    </p:spTree>
    <p:extLst>
      <p:ext uri="{BB962C8B-B14F-4D97-AF65-F5344CB8AC3E}">
        <p14:creationId xmlns:p14="http://schemas.microsoft.com/office/powerpoint/2010/main" val="32297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0E706-3D17-3389-DAF5-ACAD10310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7026881E-E599-4531-9595-AC55466BB7FF}"/>
              </a:ext>
            </a:extLst>
          </p:cNvPr>
          <p:cNvSpPr>
            <a:spLocks noGrp="1"/>
          </p:cNvSpPr>
          <p:nvPr>
            <p:ph type="title"/>
          </p:nvPr>
        </p:nvSpPr>
        <p:spPr>
          <a:xfrm>
            <a:off x="1192325" y="1960942"/>
            <a:ext cx="4014439" cy="1655555"/>
          </a:xfrm>
        </p:spPr>
        <p:txBody>
          <a:bodyPr>
            <a:noAutofit/>
          </a:bodyPr>
          <a:lstStyle/>
          <a:p>
            <a:pPr algn="ctr">
              <a:lnSpc>
                <a:spcPct val="100000"/>
              </a:lnSpc>
              <a:spcBef>
                <a:spcPts val="600"/>
              </a:spcBef>
            </a:pPr>
            <a:r>
              <a:rPr lang="en-US" sz="3400" b="1">
                <a:solidFill>
                  <a:srgbClr val="002060"/>
                </a:solidFill>
                <a:latin typeface="Calibri" panose="020F0502020204030204" pitchFamily="34" charset="0"/>
                <a:cs typeface="Calibri" panose="020F0502020204030204" pitchFamily="34" charset="0"/>
              </a:rPr>
              <a:t>Potential Role of Male Engagement to </a:t>
            </a:r>
            <a:br>
              <a:rPr lang="en-US" sz="3400" b="1">
                <a:solidFill>
                  <a:srgbClr val="002060"/>
                </a:solidFill>
                <a:latin typeface="Calibri" panose="020F0502020204030204" pitchFamily="34" charset="0"/>
                <a:cs typeface="Calibri" panose="020F0502020204030204" pitchFamily="34" charset="0"/>
              </a:rPr>
            </a:br>
            <a:r>
              <a:rPr lang="en-US" sz="3400" b="1">
                <a:solidFill>
                  <a:srgbClr val="002060"/>
                </a:solidFill>
                <a:latin typeface="Calibri" panose="020F0502020204030204" pitchFamily="34" charset="0"/>
                <a:cs typeface="Calibri" panose="020F0502020204030204" pitchFamily="34" charset="0"/>
              </a:rPr>
              <a:t>Improve Women’s FP and SRHR Status </a:t>
            </a:r>
          </a:p>
        </p:txBody>
      </p:sp>
      <p:sp>
        <p:nvSpPr>
          <p:cNvPr id="13" name="Rectangle 12">
            <a:extLst>
              <a:ext uri="{FF2B5EF4-FFF2-40B4-BE49-F238E27FC236}">
                <a16:creationId xmlns:a16="http://schemas.microsoft.com/office/drawing/2014/main" id="{AA6BC2CE-6A80-FC13-E96C-E5BAFB6252F4}"/>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420A5DE8-B299-1166-88F3-D356EA3BC54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065D32F1-A3D9-B93E-E07A-10CDE195790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pic>
        <p:nvPicPr>
          <p:cNvPr id="18" name="Picture 17" descr="Diagram&#10;&#10;Description automatically generated">
            <a:extLst>
              <a:ext uri="{FF2B5EF4-FFF2-40B4-BE49-F238E27FC236}">
                <a16:creationId xmlns:a16="http://schemas.microsoft.com/office/drawing/2014/main" id="{C9D016C5-3692-5BE2-2654-EF278CEBF875}"/>
              </a:ext>
            </a:extLst>
          </p:cNvPr>
          <p:cNvPicPr>
            <a:picLocks noChangeAspect="1"/>
          </p:cNvPicPr>
          <p:nvPr/>
        </p:nvPicPr>
        <p:blipFill rotWithShape="1">
          <a:blip r:embed="rId3">
            <a:extLst>
              <a:ext uri="{28A0092B-C50C-407E-A947-70E740481C1C}">
                <a14:useLocalDpi xmlns:a14="http://schemas.microsoft.com/office/drawing/2010/main" val="0"/>
              </a:ext>
            </a:extLst>
          </a:blip>
          <a:srcRect t="4880" b="8038"/>
          <a:stretch/>
        </p:blipFill>
        <p:spPr>
          <a:xfrm>
            <a:off x="5206763" y="-1"/>
            <a:ext cx="4662401" cy="6295499"/>
          </a:xfrm>
          <a:prstGeom prst="rect">
            <a:avLst/>
          </a:prstGeom>
        </p:spPr>
      </p:pic>
    </p:spTree>
    <p:extLst>
      <p:ext uri="{BB962C8B-B14F-4D97-AF65-F5344CB8AC3E}">
        <p14:creationId xmlns:p14="http://schemas.microsoft.com/office/powerpoint/2010/main" val="2983143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1422C-DB28-E737-EE07-51B356EA1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8A2DFFDF-F6F7-4605-A8EB-A76C02EBC9CE}"/>
              </a:ext>
            </a:extLst>
          </p:cNvPr>
          <p:cNvSpPr>
            <a:spLocks noGrp="1"/>
          </p:cNvSpPr>
          <p:nvPr>
            <p:ph type="title"/>
          </p:nvPr>
        </p:nvSpPr>
        <p:spPr>
          <a:xfrm>
            <a:off x="0" y="0"/>
            <a:ext cx="12183873" cy="1325563"/>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Benefits of Male Engagement in SRHR </a:t>
            </a:r>
          </a:p>
        </p:txBody>
      </p:sp>
      <p:sp>
        <p:nvSpPr>
          <p:cNvPr id="4" name="TextBox 3">
            <a:extLst>
              <a:ext uri="{FF2B5EF4-FFF2-40B4-BE49-F238E27FC236}">
                <a16:creationId xmlns:a16="http://schemas.microsoft.com/office/drawing/2014/main" id="{4466B4D7-888E-539D-8463-E642278D77BE}"/>
              </a:ext>
            </a:extLst>
          </p:cNvPr>
          <p:cNvSpPr txBox="1"/>
          <p:nvPr/>
        </p:nvSpPr>
        <p:spPr>
          <a:xfrm>
            <a:off x="401779" y="1325563"/>
            <a:ext cx="5583381" cy="4862870"/>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Male engagement can reduce the spread of STIs, HIV and AIDS.</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Male engagement can lessen the ill effects of men’s risky sexual behavior on the health of women and children.</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Men and husband, in most cases, approve of FP.</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Men make decisions that affect women's and men’s health. </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Men can gain awareness that gender affects sexual behavior, reproductive decision-making, and reproductive health.</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Male engagement can help meet demands from women for more involvement.</a:t>
            </a:r>
          </a:p>
        </p:txBody>
      </p:sp>
      <p:sp>
        <p:nvSpPr>
          <p:cNvPr id="13" name="TextBox 12">
            <a:extLst>
              <a:ext uri="{FF2B5EF4-FFF2-40B4-BE49-F238E27FC236}">
                <a16:creationId xmlns:a16="http://schemas.microsoft.com/office/drawing/2014/main" id="{E75017E2-057B-B465-3580-0F1FF2EB6A4B}"/>
              </a:ext>
            </a:extLst>
          </p:cNvPr>
          <p:cNvSpPr txBox="1"/>
          <p:nvPr/>
        </p:nvSpPr>
        <p:spPr>
          <a:xfrm>
            <a:off x="6323396" y="1325563"/>
            <a:ext cx="5583381" cy="4555093"/>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It provides opportunities for men to promote better RH, and they can play a role. </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As individuals, men benefit from intentional family building and chosen timing and spacing of children.</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As family members, men honor their responsibilities to care for their wives and children by only having children and when safe and healthy for the family.</a:t>
            </a:r>
          </a:p>
          <a:p>
            <a:pPr marL="342900" marR="0" lvl="0" indent="-342900">
              <a:spcBef>
                <a:spcPts val="600"/>
              </a:spcBef>
              <a:spcAft>
                <a:spcPts val="600"/>
              </a:spcAft>
              <a:buClr>
                <a:srgbClr val="000000"/>
              </a:buClr>
              <a:buSzPts val="1100"/>
              <a:buFont typeface="Arial" panose="020B0604020202020204" pitchFamily="34" charset="0"/>
              <a:buChar char="•"/>
            </a:pPr>
            <a:r>
              <a:rPr lang="en-US" sz="20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As community leaders and policymakers, men support strong, thriving communities by encouraging intentional FP and health timing and spacing of pregnancies.</a:t>
            </a:r>
          </a:p>
        </p:txBody>
      </p:sp>
      <p:sp>
        <p:nvSpPr>
          <p:cNvPr id="17" name="Rectangle 16">
            <a:extLst>
              <a:ext uri="{FF2B5EF4-FFF2-40B4-BE49-F238E27FC236}">
                <a16:creationId xmlns:a16="http://schemas.microsoft.com/office/drawing/2014/main" id="{8C6B020B-3972-C3B6-B83E-E386E3BBF783}"/>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8" name="Rectangle 17">
            <a:extLst>
              <a:ext uri="{FF2B5EF4-FFF2-40B4-BE49-F238E27FC236}">
                <a16:creationId xmlns:a16="http://schemas.microsoft.com/office/drawing/2014/main" id="{59BABE5B-D385-93A3-3C84-85E943B1932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347D6064-79C8-DA38-9937-256544EE92F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467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1422C-DB28-E737-EE07-51B356EA1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8A2DFFDF-F6F7-4605-A8EB-A76C02EBC9CE}"/>
              </a:ext>
            </a:extLst>
          </p:cNvPr>
          <p:cNvSpPr>
            <a:spLocks noGrp="1"/>
          </p:cNvSpPr>
          <p:nvPr>
            <p:ph type="title"/>
          </p:nvPr>
        </p:nvSpPr>
        <p:spPr>
          <a:xfrm>
            <a:off x="8127" y="363247"/>
            <a:ext cx="12183873" cy="1325563"/>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Risks of Male Engagement in SRHR </a:t>
            </a:r>
          </a:p>
        </p:txBody>
      </p:sp>
      <p:sp>
        <p:nvSpPr>
          <p:cNvPr id="17" name="Rectangle 16">
            <a:extLst>
              <a:ext uri="{FF2B5EF4-FFF2-40B4-BE49-F238E27FC236}">
                <a16:creationId xmlns:a16="http://schemas.microsoft.com/office/drawing/2014/main" id="{8C6B020B-3972-C3B6-B83E-E386E3BBF783}"/>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8" name="Rectangle 17">
            <a:extLst>
              <a:ext uri="{FF2B5EF4-FFF2-40B4-BE49-F238E27FC236}">
                <a16:creationId xmlns:a16="http://schemas.microsoft.com/office/drawing/2014/main" id="{59BABE5B-D385-93A3-3C84-85E943B1932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347D6064-79C8-DA38-9937-256544EE92F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9629DE-AED8-795B-0FB7-62842E7CAB16}"/>
              </a:ext>
            </a:extLst>
          </p:cNvPr>
          <p:cNvSpPr txBox="1"/>
          <p:nvPr/>
        </p:nvSpPr>
        <p:spPr>
          <a:xfrm>
            <a:off x="1826096" y="1706567"/>
            <a:ext cx="8531680" cy="3029740"/>
          </a:xfrm>
          <a:prstGeom prst="rect">
            <a:avLst/>
          </a:prstGeom>
          <a:noFill/>
        </p:spPr>
        <p:txBody>
          <a:bodyPr wrap="square">
            <a:spAutoFit/>
          </a:bodyPr>
          <a:lstStyle/>
          <a:p>
            <a:pPr marL="285750" indent="-285750">
              <a:lnSpc>
                <a:spcPct val="120000"/>
              </a:lnSpc>
              <a:spcBef>
                <a:spcPts val="600"/>
              </a:spcBef>
              <a:spcAft>
                <a:spcPts val="6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cs typeface="Calibri" panose="020F0502020204030204" pitchFamily="34" charset="0"/>
              </a:rPr>
              <a:t>Already imbalanced power over fertility and health decisions </a:t>
            </a:r>
          </a:p>
          <a:p>
            <a:pPr marL="285750" indent="-285750">
              <a:lnSpc>
                <a:spcPct val="120000"/>
              </a:lnSpc>
              <a:spcBef>
                <a:spcPts val="600"/>
              </a:spcBef>
              <a:spcAft>
                <a:spcPts val="6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cs typeface="Calibri" panose="020F0502020204030204" pitchFamily="34" charset="0"/>
              </a:rPr>
              <a:t>More attention to men in limited resource setting (human resource, logistics, and client time) can result in unintentional pulling of resources away from wome</a:t>
            </a:r>
            <a:r>
              <a:rPr lang="en-US" sz="2400">
                <a:latin typeface="Calibri" panose="020F0502020204030204" pitchFamily="34" charset="0"/>
                <a:ea typeface="Times New Roman" panose="02020603050405020304" pitchFamily="18" charset="0"/>
                <a:cs typeface="Calibri" panose="020F0502020204030204" pitchFamily="34" charset="0"/>
              </a:rPr>
              <a:t>n- and girl-centered outreach and services.</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20000"/>
              </a:lnSpc>
              <a:spcBef>
                <a:spcPts val="600"/>
              </a:spcBef>
              <a:spcAft>
                <a:spcPts val="600"/>
              </a:spcAft>
              <a:buFont typeface="Arial" panose="020B0604020202020204" pitchFamily="34" charset="0"/>
              <a:buChar char="•"/>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434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F1393-BCF6-61B5-1AA8-BDDCF21CE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32DFA319-52F6-488D-A282-F9B605182CD1}"/>
              </a:ext>
            </a:extLst>
          </p:cNvPr>
          <p:cNvSpPr>
            <a:spLocks noGrp="1"/>
          </p:cNvSpPr>
          <p:nvPr>
            <p:ph type="title"/>
          </p:nvPr>
        </p:nvSpPr>
        <p:spPr>
          <a:xfrm>
            <a:off x="0" y="202395"/>
            <a:ext cx="12192000" cy="725191"/>
          </a:xfrm>
        </p:spPr>
        <p:txBody>
          <a:bodyPr>
            <a:noAutofit/>
          </a:bodyPr>
          <a:lstStyle/>
          <a:p>
            <a:pPr algn="ctr">
              <a:lnSpc>
                <a:spcPct val="100000"/>
              </a:lnSpc>
              <a:spcBef>
                <a:spcPts val="600"/>
              </a:spcBef>
            </a:pPr>
            <a:r>
              <a:rPr lang="en-US" sz="3400" b="1">
                <a:solidFill>
                  <a:srgbClr val="224494"/>
                </a:solidFill>
                <a:latin typeface="Calibri"/>
                <a:cs typeface="Calibri"/>
              </a:rPr>
              <a:t>Key Things to Learn about Involving Men in FP</a:t>
            </a:r>
          </a:p>
        </p:txBody>
      </p:sp>
      <p:sp>
        <p:nvSpPr>
          <p:cNvPr id="11" name="TextBox 10">
            <a:extLst>
              <a:ext uri="{FF2B5EF4-FFF2-40B4-BE49-F238E27FC236}">
                <a16:creationId xmlns:a16="http://schemas.microsoft.com/office/drawing/2014/main" id="{1AE8F8AC-F7B9-D6CE-66B7-38D5A2362D87}"/>
              </a:ext>
            </a:extLst>
          </p:cNvPr>
          <p:cNvSpPr txBox="1"/>
          <p:nvPr/>
        </p:nvSpPr>
        <p:spPr>
          <a:xfrm>
            <a:off x="1608650" y="908350"/>
            <a:ext cx="9211750" cy="5262979"/>
          </a:xfrm>
          <a:prstGeom prst="rect">
            <a:avLst/>
          </a:prstGeom>
          <a:noFill/>
        </p:spPr>
        <p:txBody>
          <a:bodyPr wrap="square">
            <a:spAutoFit/>
          </a:bodyPr>
          <a:lstStyle/>
          <a:p>
            <a:pPr marL="342900" indent="-342900">
              <a:buFont typeface="Arial" panose="020B0604020202020204" pitchFamily="34" charset="0"/>
              <a:buChar char="•"/>
            </a:pPr>
            <a:r>
              <a:rPr lang="en-US" sz="2400">
                <a:solidFill>
                  <a:schemeClr val="tx1">
                    <a:lumMod val="85000"/>
                    <a:lumOff val="15000"/>
                  </a:schemeClr>
                </a:solidFill>
              </a:rPr>
              <a:t>Engaging men in FP is a personal issue.</a:t>
            </a:r>
          </a:p>
          <a:p>
            <a:pPr marL="342900" indent="-342900">
              <a:buFont typeface="Arial" panose="020B0604020202020204" pitchFamily="34" charset="0"/>
              <a:buChar char="•"/>
            </a:pPr>
            <a:r>
              <a:rPr lang="en-US" sz="2400">
                <a:solidFill>
                  <a:schemeClr val="tx1">
                    <a:lumMod val="85000"/>
                    <a:lumOff val="15000"/>
                  </a:schemeClr>
                </a:solidFill>
              </a:rPr>
              <a:t>Check your assumptions.</a:t>
            </a:r>
          </a:p>
          <a:p>
            <a:pPr marL="342900" indent="-342900">
              <a:buFont typeface="Arial" panose="020B0604020202020204" pitchFamily="34" charset="0"/>
              <a:buChar char="•"/>
            </a:pPr>
            <a:r>
              <a:rPr lang="en-US" sz="2400">
                <a:solidFill>
                  <a:schemeClr val="tx1">
                    <a:lumMod val="85000"/>
                    <a:lumOff val="15000"/>
                  </a:schemeClr>
                </a:solidFill>
              </a:rPr>
              <a:t>Understand power dynamics. </a:t>
            </a:r>
          </a:p>
          <a:p>
            <a:pPr marL="342900" indent="-342900">
              <a:buFont typeface="Arial" panose="020B0604020202020204" pitchFamily="34" charset="0"/>
              <a:buChar char="•"/>
            </a:pPr>
            <a:r>
              <a:rPr lang="en-US" sz="2400">
                <a:solidFill>
                  <a:schemeClr val="tx1">
                    <a:lumMod val="85000"/>
                    <a:lumOff val="15000"/>
                  </a:schemeClr>
                </a:solidFill>
              </a:rPr>
              <a:t>Own the reality: for better or for worse, men are involved.</a:t>
            </a:r>
          </a:p>
          <a:p>
            <a:pPr marL="342900" indent="-342900">
              <a:buFont typeface="Arial" panose="020B0604020202020204" pitchFamily="34" charset="0"/>
              <a:buChar char="•"/>
            </a:pPr>
            <a:r>
              <a:rPr lang="en-US" sz="2400">
                <a:solidFill>
                  <a:schemeClr val="tx1">
                    <a:lumMod val="85000"/>
                    <a:lumOff val="15000"/>
                  </a:schemeClr>
                </a:solidFill>
              </a:rPr>
              <a:t>Men are underserved, yet many want to be engaged fathers and supportive partners.</a:t>
            </a:r>
          </a:p>
          <a:p>
            <a:pPr marL="342900" indent="-342900">
              <a:buFont typeface="Arial" panose="020B0604020202020204" pitchFamily="34" charset="0"/>
              <a:buChar char="•"/>
            </a:pPr>
            <a:r>
              <a:rPr lang="en-US" sz="2400">
                <a:solidFill>
                  <a:schemeClr val="tx1">
                    <a:lumMod val="85000"/>
                    <a:lumOff val="15000"/>
                  </a:schemeClr>
                </a:solidFill>
              </a:rPr>
              <a:t>Men are FP clients and users in their own right.</a:t>
            </a:r>
          </a:p>
          <a:p>
            <a:pPr marL="342900" indent="-342900">
              <a:buFont typeface="Arial" panose="020B0604020202020204" pitchFamily="34" charset="0"/>
              <a:buChar char="•"/>
            </a:pPr>
            <a:r>
              <a:rPr lang="en-US" sz="2400">
                <a:solidFill>
                  <a:schemeClr val="tx1">
                    <a:lumMod val="85000"/>
                    <a:lumOff val="15000"/>
                  </a:schemeClr>
                </a:solidFill>
              </a:rPr>
              <a:t>Don’t count men out of health services.</a:t>
            </a:r>
          </a:p>
          <a:p>
            <a:pPr marL="342900" indent="-342900">
              <a:buFont typeface="Arial" panose="020B0604020202020204" pitchFamily="34" charset="0"/>
              <a:buChar char="•"/>
            </a:pPr>
            <a:r>
              <a:rPr lang="en-US" sz="2400">
                <a:solidFill>
                  <a:schemeClr val="tx1">
                    <a:lumMod val="85000"/>
                    <a:lumOff val="15000"/>
                  </a:schemeClr>
                </a:solidFill>
              </a:rPr>
              <a:t>Providers need to think about social norms too.</a:t>
            </a:r>
          </a:p>
          <a:p>
            <a:pPr marL="342900" indent="-342900">
              <a:buFont typeface="Arial" panose="020B0604020202020204" pitchFamily="34" charset="0"/>
              <a:buChar char="•"/>
            </a:pPr>
            <a:r>
              <a:rPr lang="en-US" sz="2400">
                <a:solidFill>
                  <a:schemeClr val="tx1">
                    <a:lumMod val="85000"/>
                    <a:lumOff val="15000"/>
                  </a:schemeClr>
                </a:solidFill>
              </a:rPr>
              <a:t>Address men even when they are not present. </a:t>
            </a:r>
          </a:p>
          <a:p>
            <a:pPr marL="342900" indent="-342900">
              <a:buFont typeface="Arial" panose="020B0604020202020204" pitchFamily="34" charset="0"/>
              <a:buChar char="•"/>
            </a:pPr>
            <a:r>
              <a:rPr lang="en-US" sz="2400">
                <a:solidFill>
                  <a:schemeClr val="tx1">
                    <a:lumMod val="85000"/>
                    <a:lumOff val="15000"/>
                  </a:schemeClr>
                </a:solidFill>
              </a:rPr>
              <a:t>Reach men where they are, through their networks.</a:t>
            </a:r>
          </a:p>
          <a:p>
            <a:pPr marL="342900" indent="-342900">
              <a:buFont typeface="Arial" panose="020B0604020202020204" pitchFamily="34" charset="0"/>
              <a:buChar char="•"/>
            </a:pPr>
            <a:r>
              <a:rPr lang="en-US" sz="2400">
                <a:solidFill>
                  <a:schemeClr val="tx1">
                    <a:lumMod val="85000"/>
                    <a:lumOff val="15000"/>
                  </a:schemeClr>
                </a:solidFill>
              </a:rPr>
              <a:t>Men can and do participate positively in FP.</a:t>
            </a:r>
          </a:p>
          <a:p>
            <a:pPr marL="342900" indent="-342900">
              <a:buFont typeface="Arial" panose="020B0604020202020204" pitchFamily="34" charset="0"/>
              <a:buChar char="•"/>
            </a:pPr>
            <a:r>
              <a:rPr lang="en-US" sz="2400">
                <a:solidFill>
                  <a:schemeClr val="tx1">
                    <a:lumMod val="85000"/>
                    <a:lumOff val="15000"/>
                  </a:schemeClr>
                </a:solidFill>
              </a:rPr>
              <a:t>When done right, involving men in FP can yields significant benefits for women and families.</a:t>
            </a:r>
          </a:p>
        </p:txBody>
      </p:sp>
      <p:sp>
        <p:nvSpPr>
          <p:cNvPr id="16" name="Rectangle 15">
            <a:extLst>
              <a:ext uri="{FF2B5EF4-FFF2-40B4-BE49-F238E27FC236}">
                <a16:creationId xmlns:a16="http://schemas.microsoft.com/office/drawing/2014/main" id="{FFEA546E-6F3C-008B-2480-7D7B593BAFA2}"/>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7" name="Rectangle 16">
            <a:extLst>
              <a:ext uri="{FF2B5EF4-FFF2-40B4-BE49-F238E27FC236}">
                <a16:creationId xmlns:a16="http://schemas.microsoft.com/office/drawing/2014/main" id="{27C5E756-4108-23EF-EBAF-04D53AA40820}"/>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B31A139E-CB61-C42A-C0EE-B918449DD5F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58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28825-48B0-B780-8DDD-6BBF57EFF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5" name="TextBox 4">
            <a:extLst>
              <a:ext uri="{FF2B5EF4-FFF2-40B4-BE49-F238E27FC236}">
                <a16:creationId xmlns:a16="http://schemas.microsoft.com/office/drawing/2014/main" id="{E8D34CBE-4CE2-4B6A-B29D-7E5397FAF00C}"/>
              </a:ext>
            </a:extLst>
          </p:cNvPr>
          <p:cNvSpPr txBox="1"/>
          <p:nvPr/>
        </p:nvSpPr>
        <p:spPr>
          <a:xfrm>
            <a:off x="1" y="2967335"/>
            <a:ext cx="12191999" cy="461665"/>
          </a:xfrm>
          <a:prstGeom prst="rect">
            <a:avLst/>
          </a:prstGeom>
          <a:noFill/>
        </p:spPr>
        <p:txBody>
          <a:bodyPr wrap="square">
            <a:spAutoFit/>
          </a:bodyPr>
          <a:lstStyle/>
          <a:p>
            <a:pPr marR="0" lvl="0" algn="ctr">
              <a:spcBef>
                <a:spcPts val="0"/>
              </a:spcBef>
              <a:spcAft>
                <a:spcPts val="0"/>
              </a:spcAft>
            </a:pPr>
            <a:r>
              <a:rPr lang="en-US" sz="2400">
                <a:effectLst/>
                <a:latin typeface="Calibri" panose="020F0502020204030204" pitchFamily="34" charset="0"/>
                <a:ea typeface="Times New Roman" panose="02020603050405020304" pitchFamily="18" charset="0"/>
                <a:cs typeface="Calibri" panose="020F0502020204030204" pitchFamily="34" charset="0"/>
              </a:rPr>
              <a:t>Men play many key roles, their decisions and actions make a difference during</a:t>
            </a:r>
            <a:endParaRPr lang="en-US" sz="24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FEBBD1D-B4E2-7E83-13C4-0989B84A7F22}"/>
              </a:ext>
            </a:extLst>
          </p:cNvPr>
          <p:cNvSpPr txBox="1"/>
          <p:nvPr/>
        </p:nvSpPr>
        <p:spPr>
          <a:xfrm>
            <a:off x="2" y="2196281"/>
            <a:ext cx="12192000" cy="615553"/>
          </a:xfrm>
          <a:prstGeom prst="rect">
            <a:avLst/>
          </a:prstGeom>
          <a:noFill/>
        </p:spPr>
        <p:txBody>
          <a:bodyPr wrap="square">
            <a:spAutoFit/>
          </a:bodyPr>
          <a:lstStyle/>
          <a:p>
            <a:pPr algn="ctr"/>
            <a:r>
              <a:rPr lang="en-US" sz="3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 Safe </a:t>
            </a:r>
            <a:r>
              <a:rPr lang="en-US" sz="3400" b="1">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3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otherhood </a:t>
            </a:r>
            <a:r>
              <a:rPr lang="en-US" sz="3400" b="1">
                <a:solidFill>
                  <a:srgbClr val="002060"/>
                </a:solidFill>
                <a:latin typeface="Calibri" panose="020F0502020204030204" pitchFamily="34" charset="0"/>
                <a:ea typeface="Times New Roman" panose="02020603050405020304" pitchFamily="18" charset="0"/>
                <a:cs typeface="Calibri" panose="020F0502020204030204" pitchFamily="34" charset="0"/>
              </a:rPr>
              <a:t>and </a:t>
            </a:r>
            <a:r>
              <a:rPr lang="en-US" sz="3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SRHR,</a:t>
            </a:r>
          </a:p>
        </p:txBody>
      </p:sp>
      <p:sp>
        <p:nvSpPr>
          <p:cNvPr id="12" name="TextBox 11">
            <a:extLst>
              <a:ext uri="{FF2B5EF4-FFF2-40B4-BE49-F238E27FC236}">
                <a16:creationId xmlns:a16="http://schemas.microsoft.com/office/drawing/2014/main" id="{EA3DABAE-A05E-BE91-829E-0F4751E9131B}"/>
              </a:ext>
            </a:extLst>
          </p:cNvPr>
          <p:cNvSpPr txBox="1"/>
          <p:nvPr/>
        </p:nvSpPr>
        <p:spPr>
          <a:xfrm>
            <a:off x="4696691" y="3584501"/>
            <a:ext cx="6096000" cy="1200329"/>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cs typeface="Calibri" panose="020F0502020204030204" pitchFamily="34" charset="0"/>
              </a:rPr>
              <a:t>Pregnancy</a:t>
            </a:r>
            <a:endParaRPr lang="en-US" sz="240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spcBef>
                <a:spcPts val="0"/>
              </a:spcBef>
              <a:spcAft>
                <a:spcPts val="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cs typeface="Calibri" panose="020F0502020204030204" pitchFamily="34" charset="0"/>
              </a:rPr>
              <a:t>Delivery</a:t>
            </a:r>
          </a:p>
          <a:p>
            <a:pPr marL="342900" marR="0" lvl="0" indent="-342900" algn="just">
              <a:spcBef>
                <a:spcPts val="0"/>
              </a:spcBef>
              <a:spcAft>
                <a:spcPts val="0"/>
              </a:spcAft>
              <a:buFont typeface="Arial" panose="020B0604020202020204" pitchFamily="34" charset="0"/>
              <a:buChar char="•"/>
            </a:pPr>
            <a:r>
              <a:rPr lang="en-US" sz="2400">
                <a:latin typeface="Calibri" panose="020F0502020204030204" pitchFamily="34" charset="0"/>
                <a:ea typeface="Times New Roman" panose="02020603050405020304" pitchFamily="18" charset="0"/>
                <a:cs typeface="Calibri" panose="020F0502020204030204" pitchFamily="34" charset="0"/>
              </a:rPr>
              <a:t>P</a:t>
            </a:r>
            <a:r>
              <a:rPr lang="en-US" sz="2400">
                <a:effectLst/>
                <a:latin typeface="Calibri" panose="020F0502020204030204" pitchFamily="34" charset="0"/>
                <a:ea typeface="Times New Roman" panose="02020603050405020304" pitchFamily="18" charset="0"/>
                <a:cs typeface="Calibri" panose="020F0502020204030204" pitchFamily="34" charset="0"/>
              </a:rPr>
              <a:t>ostpartum period</a:t>
            </a:r>
          </a:p>
        </p:txBody>
      </p:sp>
      <p:sp>
        <p:nvSpPr>
          <p:cNvPr id="16" name="Rectangle 15">
            <a:extLst>
              <a:ext uri="{FF2B5EF4-FFF2-40B4-BE49-F238E27FC236}">
                <a16:creationId xmlns:a16="http://schemas.microsoft.com/office/drawing/2014/main" id="{F26EFD1F-A19F-242D-9D6F-276FA4A4E39E}"/>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7" name="Rectangle 16">
            <a:extLst>
              <a:ext uri="{FF2B5EF4-FFF2-40B4-BE49-F238E27FC236}">
                <a16:creationId xmlns:a16="http://schemas.microsoft.com/office/drawing/2014/main" id="{924AD63B-3526-DEEF-5124-ADA84DE0282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8700B14-4DA6-8988-CB8E-F32982BD013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207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1C7A2-E3E2-E9BC-F006-3A13225C6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8B380609-1990-47D3-99D3-6BCCC10F5BF6}"/>
              </a:ext>
            </a:extLst>
          </p:cNvPr>
          <p:cNvSpPr>
            <a:spLocks noGrp="1"/>
          </p:cNvSpPr>
          <p:nvPr>
            <p:ph type="title"/>
          </p:nvPr>
        </p:nvSpPr>
        <p:spPr>
          <a:xfrm>
            <a:off x="0" y="303665"/>
            <a:ext cx="12192000" cy="1325563"/>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Men: Full Partners and Advocates </a:t>
            </a:r>
            <a:br>
              <a:rPr lang="en-US" sz="3400" b="1">
                <a:solidFill>
                  <a:srgbClr val="224494"/>
                </a:solidFill>
                <a:latin typeface="Calibri" panose="020F0502020204030204" pitchFamily="34" charset="0"/>
                <a:cs typeface="Calibri" panose="020F0502020204030204" pitchFamily="34" charset="0"/>
              </a:rPr>
            </a:br>
            <a:r>
              <a:rPr lang="en-US" sz="3400" b="1">
                <a:solidFill>
                  <a:srgbClr val="224494"/>
                </a:solidFill>
                <a:latin typeface="Calibri" panose="020F0502020204030204" pitchFamily="34" charset="0"/>
                <a:cs typeface="Calibri" panose="020F0502020204030204" pitchFamily="34" charset="0"/>
              </a:rPr>
              <a:t>for Good Reproductive Health</a:t>
            </a:r>
          </a:p>
        </p:txBody>
      </p:sp>
      <p:sp>
        <p:nvSpPr>
          <p:cNvPr id="3" name="Content Placeholder 2">
            <a:extLst>
              <a:ext uri="{FF2B5EF4-FFF2-40B4-BE49-F238E27FC236}">
                <a16:creationId xmlns:a16="http://schemas.microsoft.com/office/drawing/2014/main" id="{21185D06-60B9-4600-984C-15029FAC333F}"/>
              </a:ext>
            </a:extLst>
          </p:cNvPr>
          <p:cNvSpPr>
            <a:spLocks noGrp="1"/>
          </p:cNvSpPr>
          <p:nvPr>
            <p:ph idx="1"/>
          </p:nvPr>
        </p:nvSpPr>
        <p:spPr>
          <a:xfrm>
            <a:off x="699739" y="1820136"/>
            <a:ext cx="10792522" cy="4360127"/>
          </a:xfrm>
        </p:spPr>
        <p:txBody>
          <a:bodyPr>
            <a:normAutofit fontScale="55000" lnSpcReduction="20000"/>
          </a:bodyPr>
          <a:lstStyle/>
          <a:p>
            <a:pPr algn="just">
              <a:lnSpc>
                <a:spcPct val="120000"/>
              </a:lnSpc>
              <a:spcBef>
                <a:spcPts val="600"/>
              </a:spcBef>
            </a:pPr>
            <a:r>
              <a:rPr lang="en-US" sz="4400">
                <a:latin typeface="Calibri" panose="020F0502020204030204" pitchFamily="34" charset="0"/>
                <a:ea typeface="+mj-ea"/>
                <a:cs typeface="Calibri" panose="020F0502020204030204" pitchFamily="34" charset="0"/>
              </a:rPr>
              <a:t>Reaching men is a winning strategy.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To encourage sexual responsibility.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To foster men’s support of their partners’ contraceptive choices.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To address the reproductive health care of couples.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Men play dominant roles in decisions.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Men are more interested in family planning than assumed.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Need communication and services directed specifically to them.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Understanding-and influencing-the balance of power is important.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lgn="just">
              <a:lnSpc>
                <a:spcPct val="120000"/>
              </a:lnSpc>
              <a:spcBef>
                <a:spcPts val="600"/>
              </a:spcBef>
            </a:pPr>
            <a:r>
              <a:rPr lang="en-US" sz="4400">
                <a:latin typeface="Calibri" panose="020F0502020204030204" pitchFamily="34" charset="0"/>
                <a:ea typeface="+mj-ea"/>
                <a:cs typeface="Calibri" panose="020F0502020204030204" pitchFamily="34" charset="0"/>
              </a:rPr>
              <a:t>Couples who talk to each other reach better, healthier decisions. </a:t>
            </a:r>
            <a:r>
              <a:rPr lang="en-US" sz="4400" b="1">
                <a:solidFill>
                  <a:srgbClr val="262626"/>
                </a:solidFill>
                <a:effectLst/>
                <a:latin typeface="Calibri" panose="020F0502020204030204" pitchFamily="34" charset="0"/>
                <a:ea typeface="Calibri" panose="020F0502020204030204" pitchFamily="34" charset="0"/>
                <a:cs typeface="Vrinda" panose="020B0502040204020203" pitchFamily="34" charset="0"/>
              </a:rPr>
              <a:t>Yes / No</a:t>
            </a:r>
            <a:r>
              <a:rPr lang="en-US" sz="44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endParaRPr lang="en-US" sz="4400" b="1">
              <a:latin typeface="Calibri" panose="020F0502020204030204" pitchFamily="34" charset="0"/>
              <a:ea typeface="+mj-ea"/>
              <a:cs typeface="Calibri" panose="020F0502020204030204" pitchFamily="34" charset="0"/>
            </a:endParaRPr>
          </a:p>
          <a:p>
            <a:pPr>
              <a:spcBef>
                <a:spcPts val="600"/>
              </a:spcBef>
            </a:pP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12689DD-46E2-C902-0ADB-394C66ABCE3D}"/>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5DEF16E7-2977-8A9C-0B03-32732C958F0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DC678FC-93FE-C24A-BFE0-0555B08252E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673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latin typeface="Calibri" panose="020F0502020204030204" pitchFamily="34" charset="0"/>
                <a:cs typeface="Vrinda" panose="020B0502040204020203" pitchFamily="34" charset="0"/>
              </a:rPr>
              <a:t>Understanding GBV in FP and SRH for Adolescents and Youth</a:t>
            </a: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2 | SESSION D</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607078"/>
            <a:ext cx="11598124" cy="2769989"/>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marR="0" lvl="0" indent="-342900">
              <a:spcBef>
                <a:spcPts val="600"/>
              </a:spcBef>
              <a:spcAft>
                <a:spcPts val="600"/>
              </a:spcAft>
              <a:buClr>
                <a:srgbClr val="0D0D0D"/>
              </a:buClr>
              <a:buSzPts val="1100"/>
              <a:buFont typeface="Symbol" pitchFamily="2" charset="2"/>
              <a:buChar char=""/>
            </a:pPr>
            <a:r>
              <a:rPr lang="en-US" sz="2400">
                <a:latin typeface="Calibri" panose="020F0502020204030204" pitchFamily="34" charset="0"/>
                <a:cs typeface="Vrinda" panose="020B0502040204020203" pitchFamily="34" charset="0"/>
              </a:rPr>
              <a:t>Be able to articulate the risks and impacts of child, early, and forced marriage and unions (CEFMU) and GBV among young people.</a:t>
            </a:r>
          </a:p>
          <a:p>
            <a:pPr marL="342900" marR="0" lvl="0" indent="-342900">
              <a:spcBef>
                <a:spcPts val="600"/>
              </a:spcBef>
              <a:spcAft>
                <a:spcPts val="600"/>
              </a:spcAft>
              <a:buClr>
                <a:srgbClr val="0D0D0D"/>
              </a:buClr>
              <a:buSzPts val="1100"/>
              <a:buFont typeface="Symbol" pitchFamily="2" charset="2"/>
              <a:buChar char=""/>
            </a:pPr>
            <a:r>
              <a:rPr lang="en-US" sz="2400">
                <a:latin typeface="Calibri" panose="020F0502020204030204" pitchFamily="34" charset="0"/>
                <a:cs typeface="Vrinda" panose="020B0502040204020203" pitchFamily="34" charset="0"/>
              </a:rPr>
              <a:t>Understand how national laws impact FP and RH service provision for CEMFU-involved clients.</a:t>
            </a:r>
          </a:p>
          <a:p>
            <a:pPr marL="342900" marR="0" lvl="0" indent="-342900">
              <a:spcBef>
                <a:spcPts val="600"/>
              </a:spcBef>
              <a:spcAft>
                <a:spcPts val="600"/>
              </a:spcAft>
              <a:buClr>
                <a:srgbClr val="0D0D0D"/>
              </a:buClr>
              <a:buSzPts val="1100"/>
              <a:buFont typeface="Symbol" pitchFamily="2" charset="2"/>
              <a:buChar char=""/>
            </a:pPr>
            <a:endParaRPr lang="en-US" sz="2400">
              <a:effectLst/>
              <a:latin typeface="Calibri" panose="020F0502020204030204" pitchFamily="34" charset="0"/>
              <a:ea typeface="Calibri" panose="020F0502020204030204" pitchFamily="34" charset="0"/>
              <a:cs typeface="Vrinda" panose="020B0502040204020203" pitchFamily="34" charset="0"/>
            </a:endParaRP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66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57ACA-A5DE-42F2-7011-85EED612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Content Placeholder 2">
            <a:extLst>
              <a:ext uri="{FF2B5EF4-FFF2-40B4-BE49-F238E27FC236}">
                <a16:creationId xmlns:a16="http://schemas.microsoft.com/office/drawing/2014/main" id="{B218DE66-5E40-4C48-A49C-9E0481E4FA1E}"/>
              </a:ext>
            </a:extLst>
          </p:cNvPr>
          <p:cNvSpPr>
            <a:spLocks noGrp="1"/>
          </p:cNvSpPr>
          <p:nvPr>
            <p:ph idx="1"/>
          </p:nvPr>
        </p:nvSpPr>
        <p:spPr>
          <a:xfrm>
            <a:off x="6096000" y="1887466"/>
            <a:ext cx="4363656" cy="1045136"/>
          </a:xfrm>
        </p:spPr>
        <p:txBody>
          <a:bodyPr>
            <a:noAutofit/>
          </a:bodyPr>
          <a:lstStyle/>
          <a:p>
            <a:pPr marL="52387" indent="0">
              <a:lnSpc>
                <a:spcPct val="120000"/>
              </a:lnSpc>
              <a:spcBef>
                <a:spcPts val="600"/>
              </a:spcBef>
              <a:buNone/>
            </a:pPr>
            <a:r>
              <a:rPr lang="en-US" sz="2400">
                <a:solidFill>
                  <a:srgbClr val="224494"/>
                </a:solidFill>
                <a:latin typeface="Calibri" panose="020F0502020204030204" pitchFamily="34" charset="0"/>
                <a:ea typeface="+mj-ea"/>
                <a:cs typeface="Calibri" panose="020F0502020204030204" pitchFamily="34" charset="0"/>
              </a:rPr>
              <a:t>Child, Early, and Forced Marriage and Unions (CEFMU)</a:t>
            </a:r>
          </a:p>
          <a:p>
            <a:pPr>
              <a:lnSpc>
                <a:spcPct val="120000"/>
              </a:lnSpc>
              <a:spcBef>
                <a:spcPts val="600"/>
              </a:spcBef>
            </a:pP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BA22468-EF78-4934-8B79-40D8A068532C}"/>
              </a:ext>
            </a:extLst>
          </p:cNvPr>
          <p:cNvSpPr>
            <a:spLocks noGrp="1"/>
          </p:cNvSpPr>
          <p:nvPr>
            <p:ph type="title"/>
          </p:nvPr>
        </p:nvSpPr>
        <p:spPr>
          <a:xfrm>
            <a:off x="-8126" y="861571"/>
            <a:ext cx="12191999" cy="635369"/>
          </a:xfrm>
        </p:spPr>
        <p:txBody>
          <a:bodyPr>
            <a:no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Adolescent and Youth SRHR and CEFMU</a:t>
            </a:r>
          </a:p>
        </p:txBody>
      </p:sp>
      <p:sp>
        <p:nvSpPr>
          <p:cNvPr id="13" name="Rectangle 12">
            <a:extLst>
              <a:ext uri="{FF2B5EF4-FFF2-40B4-BE49-F238E27FC236}">
                <a16:creationId xmlns:a16="http://schemas.microsoft.com/office/drawing/2014/main" id="{97BAE174-C4D8-E326-BBD0-1B3416E6C032}"/>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881BD948-4664-BF07-FEB2-0E5ADAC7F78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E2019C6-CBE5-6B7E-5907-FC7A577A07F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C7ED8F6-F900-9943-3B7D-1029D9AFE1EB}"/>
              </a:ext>
            </a:extLst>
          </p:cNvPr>
          <p:cNvSpPr txBox="1"/>
          <p:nvPr/>
        </p:nvSpPr>
        <p:spPr>
          <a:xfrm>
            <a:off x="8127" y="471045"/>
            <a:ext cx="12183871" cy="461665"/>
          </a:xfrm>
          <a:prstGeom prst="rect">
            <a:avLst/>
          </a:prstGeom>
          <a:noFill/>
        </p:spPr>
        <p:txBody>
          <a:bodyPr wrap="square">
            <a:spAutoFit/>
          </a:bodyPr>
          <a:lstStyle/>
          <a:p>
            <a:pPr algn="ctr"/>
            <a:r>
              <a:rPr lang="en-US" sz="2400" b="1">
                <a:solidFill>
                  <a:srgbClr val="28877C"/>
                </a:solidFill>
                <a:latin typeface="Calibri" panose="020F0502020204030204" pitchFamily="34" charset="0"/>
                <a:cs typeface="Calibri" panose="020F0502020204030204" pitchFamily="34" charset="0"/>
              </a:rPr>
              <a:t>Basic Concepts </a:t>
            </a:r>
            <a:endParaRPr lang="en-US" sz="2400">
              <a:solidFill>
                <a:srgbClr val="28877C"/>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441E269-E7CC-8976-C840-30715161534C}"/>
              </a:ext>
            </a:extLst>
          </p:cNvPr>
          <p:cNvSpPr txBox="1"/>
          <p:nvPr/>
        </p:nvSpPr>
        <p:spPr>
          <a:xfrm>
            <a:off x="1732344" y="1887466"/>
            <a:ext cx="3394198" cy="505972"/>
          </a:xfrm>
          <a:prstGeom prst="rect">
            <a:avLst/>
          </a:prstGeom>
          <a:noFill/>
        </p:spPr>
        <p:txBody>
          <a:bodyPr wrap="square">
            <a:spAutoFit/>
          </a:bodyPr>
          <a:lstStyle/>
          <a:p>
            <a:pPr marL="914400" lvl="2" indent="-862013" algn="just">
              <a:lnSpc>
                <a:spcPct val="120000"/>
              </a:lnSpc>
              <a:spcBef>
                <a:spcPts val="600"/>
              </a:spcBef>
              <a:buNone/>
            </a:pPr>
            <a:r>
              <a:rPr lang="en-US" sz="2400" b="1">
                <a:solidFill>
                  <a:srgbClr val="28877C"/>
                </a:solidFill>
                <a:latin typeface="Calibri" panose="020F0502020204030204" pitchFamily="34" charset="0"/>
                <a:ea typeface="+mj-ea"/>
                <a:cs typeface="Calibri" panose="020F0502020204030204" pitchFamily="34" charset="0"/>
              </a:rPr>
              <a:t>Terms and Definitions</a:t>
            </a:r>
          </a:p>
        </p:txBody>
      </p:sp>
      <p:sp>
        <p:nvSpPr>
          <p:cNvPr id="21" name="TextBox 20">
            <a:extLst>
              <a:ext uri="{FF2B5EF4-FFF2-40B4-BE49-F238E27FC236}">
                <a16:creationId xmlns:a16="http://schemas.microsoft.com/office/drawing/2014/main" id="{F86B10BA-C10F-FCB4-CDFD-B8F749EB65A8}"/>
              </a:ext>
            </a:extLst>
          </p:cNvPr>
          <p:cNvSpPr txBox="1"/>
          <p:nvPr/>
        </p:nvSpPr>
        <p:spPr>
          <a:xfrm>
            <a:off x="1732344" y="2349963"/>
            <a:ext cx="3764588" cy="1546257"/>
          </a:xfrm>
          <a:prstGeom prst="rect">
            <a:avLst/>
          </a:prstGeom>
          <a:noFill/>
        </p:spPr>
        <p:txBody>
          <a:bodyPr wrap="square">
            <a:spAutoFit/>
          </a:bodyPr>
          <a:lstStyle/>
          <a:p>
            <a:pPr marL="914400" lvl="2" indent="-862013" algn="just">
              <a:lnSpc>
                <a:spcPct val="120000"/>
              </a:lnSpc>
              <a:spcBef>
                <a:spcPts val="600"/>
              </a:spcBef>
              <a:buNone/>
            </a:pPr>
            <a:r>
              <a:rPr lang="en-US" sz="2400">
                <a:solidFill>
                  <a:srgbClr val="224494"/>
                </a:solidFill>
                <a:latin typeface="Calibri" panose="020F0502020204030204" pitchFamily="34" charset="0"/>
                <a:ea typeface="+mj-ea"/>
                <a:cs typeface="Calibri" panose="020F0502020204030204" pitchFamily="34" charset="0"/>
              </a:rPr>
              <a:t>Adolescents: </a:t>
            </a:r>
            <a:r>
              <a:rPr lang="en-US" sz="2400">
                <a:latin typeface="Calibri" panose="020F0502020204030204" pitchFamily="34" charset="0"/>
                <a:ea typeface="+mj-ea"/>
                <a:cs typeface="Calibri" panose="020F0502020204030204" pitchFamily="34" charset="0"/>
              </a:rPr>
              <a:t>10–19 years</a:t>
            </a:r>
          </a:p>
          <a:p>
            <a:pPr marL="914400" marR="0" lvl="0" indent="-862013" algn="just">
              <a:lnSpc>
                <a:spcPct val="120000"/>
              </a:lnSpc>
              <a:spcBef>
                <a:spcPts val="600"/>
              </a:spcBef>
              <a:spcAft>
                <a:spcPts val="0"/>
              </a:spcAft>
              <a:buNone/>
            </a:pPr>
            <a:r>
              <a:rPr lang="en-US" sz="2400">
                <a:solidFill>
                  <a:srgbClr val="224494"/>
                </a:solidFill>
                <a:latin typeface="Calibri" panose="020F0502020204030204" pitchFamily="34" charset="0"/>
                <a:ea typeface="+mj-ea"/>
                <a:cs typeface="Calibri" panose="020F0502020204030204" pitchFamily="34" charset="0"/>
              </a:rPr>
              <a:t>Youth: </a:t>
            </a:r>
            <a:r>
              <a:rPr lang="en-US" sz="2400">
                <a:latin typeface="Calibri" panose="020F0502020204030204" pitchFamily="34" charset="0"/>
                <a:ea typeface="+mj-ea"/>
                <a:cs typeface="Calibri" panose="020F0502020204030204" pitchFamily="34" charset="0"/>
              </a:rPr>
              <a:t>15–24 years</a:t>
            </a:r>
          </a:p>
          <a:p>
            <a:pPr marL="914400" marR="0" lvl="0" indent="-862013" algn="just">
              <a:lnSpc>
                <a:spcPct val="120000"/>
              </a:lnSpc>
              <a:spcBef>
                <a:spcPts val="600"/>
              </a:spcBef>
              <a:spcAft>
                <a:spcPts val="0"/>
              </a:spcAft>
              <a:buNone/>
            </a:pPr>
            <a:r>
              <a:rPr lang="en-US" sz="2400">
                <a:solidFill>
                  <a:srgbClr val="224494"/>
                </a:solidFill>
                <a:latin typeface="Calibri" panose="020F0502020204030204" pitchFamily="34" charset="0"/>
                <a:ea typeface="+mj-ea"/>
                <a:cs typeface="Calibri" panose="020F0502020204030204" pitchFamily="34" charset="0"/>
              </a:rPr>
              <a:t>Young People: </a:t>
            </a:r>
            <a:r>
              <a:rPr lang="en-US" sz="2400">
                <a:latin typeface="Calibri" panose="020F0502020204030204" pitchFamily="34" charset="0"/>
                <a:ea typeface="+mj-ea"/>
                <a:cs typeface="Calibri" panose="020F0502020204030204" pitchFamily="34" charset="0"/>
              </a:rPr>
              <a:t>10–24 years</a:t>
            </a:r>
          </a:p>
        </p:txBody>
      </p:sp>
      <p:sp>
        <p:nvSpPr>
          <p:cNvPr id="23" name="TextBox 22">
            <a:extLst>
              <a:ext uri="{FF2B5EF4-FFF2-40B4-BE49-F238E27FC236}">
                <a16:creationId xmlns:a16="http://schemas.microsoft.com/office/drawing/2014/main" id="{154751C5-B601-7B00-C290-38EACA25A204}"/>
              </a:ext>
            </a:extLst>
          </p:cNvPr>
          <p:cNvSpPr txBox="1"/>
          <p:nvPr/>
        </p:nvSpPr>
        <p:spPr>
          <a:xfrm>
            <a:off x="6131354" y="2871714"/>
            <a:ext cx="4568142" cy="3022366"/>
          </a:xfrm>
          <a:prstGeom prst="rect">
            <a:avLst/>
          </a:prstGeom>
          <a:noFill/>
        </p:spPr>
        <p:txBody>
          <a:bodyPr wrap="square">
            <a:spAutoFit/>
          </a:bodyPr>
          <a:lstStyle/>
          <a:p>
            <a:pPr marL="52388" marR="0" lvl="0" indent="0">
              <a:lnSpc>
                <a:spcPct val="120000"/>
              </a:lnSpc>
              <a:spcBef>
                <a:spcPts val="600"/>
              </a:spcBef>
              <a:spcAft>
                <a:spcPts val="0"/>
              </a:spcAft>
              <a:buNone/>
            </a:pPr>
            <a:r>
              <a:rPr lang="en-US" sz="2000">
                <a:latin typeface="Calibri" panose="020F0502020204030204" pitchFamily="34" charset="0"/>
                <a:ea typeface="+mj-ea"/>
                <a:cs typeface="Calibri" panose="020F0502020204030204" pitchFamily="34" charset="0"/>
              </a:rPr>
              <a:t>Child and early marriage is any marriage in which one of the parties involved is below the age of 18. Forced marriage and unions refer to any union in which one party did not consent—regardless of their age. This term includes both formal, legal marriages, and as well informal union and cohabitation. </a:t>
            </a:r>
          </a:p>
        </p:txBody>
      </p:sp>
    </p:spTree>
    <p:extLst>
      <p:ext uri="{BB962C8B-B14F-4D97-AF65-F5344CB8AC3E}">
        <p14:creationId xmlns:p14="http://schemas.microsoft.com/office/powerpoint/2010/main" val="235380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47FE7-D311-13A0-C844-7587B9C91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1CE8A396-1B44-4B95-96C1-F92459421EB3}"/>
              </a:ext>
            </a:extLst>
          </p:cNvPr>
          <p:cNvSpPr>
            <a:spLocks noGrp="1"/>
          </p:cNvSpPr>
          <p:nvPr>
            <p:ph type="title"/>
          </p:nvPr>
        </p:nvSpPr>
        <p:spPr>
          <a:xfrm>
            <a:off x="8127" y="59397"/>
            <a:ext cx="12200127" cy="1026947"/>
          </a:xfrm>
        </p:spPr>
        <p:txBody>
          <a:bodyPr>
            <a:normAutofit/>
          </a:bodyPr>
          <a:lstStyle/>
          <a:p>
            <a:pPr algn="ctr">
              <a:lnSpc>
                <a:spcPct val="100000"/>
              </a:lnSpc>
              <a:spcBef>
                <a:spcPts val="600"/>
              </a:spcBef>
            </a:pP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Learning Outcomes </a:t>
            </a:r>
            <a:endParaRPr lang="en-US" sz="3200">
              <a:solidFill>
                <a:srgbClr val="224494"/>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2474FA6-229F-4895-A9D4-035FB209BDB8}"/>
              </a:ext>
            </a:extLst>
          </p:cNvPr>
          <p:cNvSpPr>
            <a:spLocks noGrp="1"/>
          </p:cNvSpPr>
          <p:nvPr>
            <p:ph idx="1"/>
          </p:nvPr>
        </p:nvSpPr>
        <p:spPr>
          <a:xfrm>
            <a:off x="652678" y="1101746"/>
            <a:ext cx="5279771" cy="4943195"/>
          </a:xfrm>
        </p:spPr>
        <p:txBody>
          <a:bodyPr>
            <a:noAutofit/>
          </a:bodyPr>
          <a:lstStyle/>
          <a:p>
            <a:pPr>
              <a:spcBef>
                <a:spcPts val="0"/>
              </a:spcBef>
              <a:spcAft>
                <a:spcPts val="600"/>
              </a:spcAf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Gain greater understanding and knowledge of gender norms, dynamics, equity, and their role in GBV.</a:t>
            </a:r>
            <a:b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br>
            <a:endParaRPr lang="en-US" sz="10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p>
            <a:pPr>
              <a:spcBef>
                <a:spcPts val="0"/>
              </a:spcBef>
              <a:spcAft>
                <a:spcPts val="600"/>
              </a:spcAft>
              <a:tabLst>
                <a:tab pos="457200" algn="l"/>
              </a:tabLs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Gain a greater understanding of how GBV manifests in FP and SRH service provision and uptake.</a:t>
            </a:r>
            <a:b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br>
            <a:endParaRPr lang="en-US" sz="10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p>
            <a:pPr>
              <a:spcBef>
                <a:spcPts val="0"/>
              </a:spcBef>
              <a:spcAft>
                <a:spcPts val="600"/>
              </a:spcAft>
              <a:tabLst>
                <a:tab pos="457200" algn="l"/>
              </a:tabLs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Increase knowledge of how GBV is relevant to FP services, including GBV risk identification and analysis.</a:t>
            </a:r>
            <a:b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br>
            <a:endParaRPr lang="en-US" sz="10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p>
            <a:pPr>
              <a:spcBef>
                <a:spcPts val="0"/>
              </a:spcBef>
              <a:spcAft>
                <a:spcPts val="600"/>
              </a:spcAft>
              <a:tabLst>
                <a:tab pos="457200" algn="l"/>
              </a:tabLs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Gain skills to mitigate and respond to GBV threats within the context of FP and sexual and reproductive health and rights (SRHR) activities.</a:t>
            </a:r>
          </a:p>
        </p:txBody>
      </p:sp>
      <p:sp>
        <p:nvSpPr>
          <p:cNvPr id="12" name="Rectangle 11">
            <a:extLst>
              <a:ext uri="{FF2B5EF4-FFF2-40B4-BE49-F238E27FC236}">
                <a16:creationId xmlns:a16="http://schemas.microsoft.com/office/drawing/2014/main" id="{3C0D1231-70DE-7B28-01C3-AAEB17A5E583}"/>
              </a:ext>
            </a:extLst>
          </p:cNvPr>
          <p:cNvSpPr/>
          <p:nvPr/>
        </p:nvSpPr>
        <p:spPr>
          <a:xfrm>
            <a:off x="652678" y="6446792"/>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3" name="Rectangle 12">
            <a:extLst>
              <a:ext uri="{FF2B5EF4-FFF2-40B4-BE49-F238E27FC236}">
                <a16:creationId xmlns:a16="http://schemas.microsoft.com/office/drawing/2014/main" id="{3C0D467D-1A7B-527A-17D9-2CAC21F753D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775E595-559C-6C34-BB20-41713958235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0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1185E90-FF09-E112-D439-D7BBC4025AB4}"/>
              </a:ext>
            </a:extLst>
          </p:cNvPr>
          <p:cNvSpPr txBox="1"/>
          <p:nvPr/>
        </p:nvSpPr>
        <p:spPr>
          <a:xfrm>
            <a:off x="6373256" y="1041740"/>
            <a:ext cx="5279770" cy="4247317"/>
          </a:xfrm>
          <a:prstGeom prst="rect">
            <a:avLst/>
          </a:prstGeom>
          <a:noFill/>
        </p:spPr>
        <p:txBody>
          <a:bodyPr wrap="square">
            <a:spAutoFit/>
          </a:bodyPr>
          <a:lstStyle/>
          <a:p>
            <a:pPr marL="342900" marR="0" lvl="0" indent="-342900">
              <a:spcBef>
                <a:spcPts val="0"/>
              </a:spcBef>
              <a:spcAft>
                <a:spcPts val="600"/>
              </a:spcAft>
              <a:buFont typeface="Arial" panose="020B0604020202020204" pitchFamily="34" charset="0"/>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Master skills required to deliver the first three steps of the LIVES pneumonic for disclosure response.</a:t>
            </a:r>
            <a:b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br>
            <a:endParaRPr lang="en-US" sz="10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p>
            <a:pPr marL="342900" marR="0" lvl="0" indent="-342900">
              <a:spcBef>
                <a:spcPts val="0"/>
              </a:spcBef>
              <a:spcAft>
                <a:spcPts val="600"/>
              </a:spcAft>
              <a:buFont typeface="Arial" panose="020B0604020202020204" pitchFamily="34" charset="0"/>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Gain knowledge on how to refer GBV survivors to appropriate service providers/facilities in a safe and ethical way.  </a:t>
            </a:r>
            <a:b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br>
            <a:endParaRPr lang="en-US" sz="10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p>
            <a:pPr marL="342900" marR="0" lvl="0" indent="-342900">
              <a:spcBef>
                <a:spcPts val="0"/>
              </a:spcBef>
              <a:spcAft>
                <a:spcPts val="600"/>
              </a:spcAft>
              <a:buFont typeface="Arial" panose="020B0604020202020204" pitchFamily="34" charset="0"/>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Develop skill sets to manage GBV case recording and reporting during FP and </a:t>
            </a:r>
            <a:r>
              <a:rPr lang="en-US" sz="2400">
                <a:solidFill>
                  <a:srgbClr val="262626"/>
                </a:solidFill>
                <a:latin typeface="Calibri" panose="020F0502020204030204" pitchFamily="34" charset="0"/>
                <a:ea typeface="Calibri" panose="020F0502020204030204" pitchFamily="34" charset="0"/>
                <a:cs typeface="Vrinda" panose="020B0502040204020203" pitchFamily="34" charset="0"/>
              </a:rPr>
              <a:t>SRH service provision.</a:t>
            </a:r>
            <a:endPar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737843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D565-7919-49CC-8ED2-3165AD5584C3}"/>
              </a:ext>
            </a:extLst>
          </p:cNvPr>
          <p:cNvSpPr>
            <a:spLocks noGrp="1"/>
          </p:cNvSpPr>
          <p:nvPr>
            <p:ph type="title"/>
          </p:nvPr>
        </p:nvSpPr>
        <p:spPr>
          <a:xfrm>
            <a:off x="-4064" y="689416"/>
            <a:ext cx="12192000" cy="711663"/>
          </a:xfrm>
        </p:spPr>
        <p:txBody>
          <a:bodyPr>
            <a:no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Comprehensive SRHR Services for Young People</a:t>
            </a:r>
          </a:p>
        </p:txBody>
      </p:sp>
      <p:sp>
        <p:nvSpPr>
          <p:cNvPr id="12" name="TextBox 11">
            <a:extLst>
              <a:ext uri="{FF2B5EF4-FFF2-40B4-BE49-F238E27FC236}">
                <a16:creationId xmlns:a16="http://schemas.microsoft.com/office/drawing/2014/main" id="{EB601E3A-8CD4-48BD-8921-161E171773A3}"/>
              </a:ext>
            </a:extLst>
          </p:cNvPr>
          <p:cNvSpPr txBox="1"/>
          <p:nvPr/>
        </p:nvSpPr>
        <p:spPr>
          <a:xfrm>
            <a:off x="1733889" y="1696257"/>
            <a:ext cx="8716094" cy="3862596"/>
          </a:xfrm>
          <a:prstGeom prst="rect">
            <a:avLst/>
          </a:prstGeom>
          <a:noFill/>
        </p:spPr>
        <p:txBody>
          <a:bodyPr wrap="square">
            <a:spAutoFit/>
          </a:bodyPr>
          <a:lstStyle/>
          <a:p>
            <a:pPr marL="342900" marR="0" lvl="0" indent="-342900">
              <a:spcBef>
                <a:spcPts val="600"/>
              </a:spcBef>
              <a:spcAft>
                <a:spcPts val="0"/>
              </a:spcAft>
              <a:buFont typeface="Arial" panose="020B0604020202020204" pitchFamily="34" charset="0"/>
              <a:buChar char="•"/>
            </a:pPr>
            <a:r>
              <a:rPr lang="en-US" sz="2200">
                <a:latin typeface="Calibri" panose="020F0502020204030204" pitchFamily="34" charset="0"/>
                <a:cs typeface="Calibri" panose="020F0502020204030204" pitchFamily="34" charset="0"/>
              </a:rPr>
              <a:t>Provision of a full range of contraceptive information and supplies, including emergency contraceptives</a:t>
            </a:r>
          </a:p>
          <a:p>
            <a:pPr marL="342900" marR="0" lvl="0" indent="-342900">
              <a:spcBef>
                <a:spcPts val="600"/>
              </a:spcBef>
              <a:spcAft>
                <a:spcPts val="0"/>
              </a:spcAft>
              <a:buFont typeface="Arial" panose="020B0604020202020204" pitchFamily="34" charset="0"/>
              <a:buChar char="•"/>
            </a:pPr>
            <a:r>
              <a:rPr lang="en-US" sz="2200">
                <a:latin typeface="Calibri" panose="020F0502020204030204" pitchFamily="34" charset="0"/>
                <a:cs typeface="Calibri" panose="020F0502020204030204" pitchFamily="34" charset="0"/>
              </a:rPr>
              <a:t>Counseling and information services on FP, pregnancy, and the prevention and treatment of STIs and RTIs</a:t>
            </a:r>
          </a:p>
          <a:p>
            <a:pPr marL="342900" marR="0" lvl="0" indent="-342900">
              <a:spcBef>
                <a:spcPts val="600"/>
              </a:spcBef>
              <a:spcAft>
                <a:spcPts val="0"/>
              </a:spcAft>
              <a:buFont typeface="Arial" panose="020B0604020202020204" pitchFamily="34" charset="0"/>
              <a:buChar char="•"/>
            </a:pPr>
            <a:r>
              <a:rPr lang="en-US" sz="2200">
                <a:latin typeface="Calibri" panose="020F0502020204030204" pitchFamily="34" charset="0"/>
                <a:cs typeface="Calibri" panose="020F0502020204030204" pitchFamily="34" charset="0"/>
              </a:rPr>
              <a:t>Basic equipment for provision of reproductive health services (e.g.: FP, antenatal care, laboratory testing for STIs/RTIs)</a:t>
            </a:r>
          </a:p>
          <a:p>
            <a:pPr marL="342900" marR="0" lvl="0" indent="-342900">
              <a:spcBef>
                <a:spcPts val="600"/>
              </a:spcBef>
              <a:spcAft>
                <a:spcPts val="0"/>
              </a:spcAft>
              <a:buFont typeface="Arial" panose="020B0604020202020204" pitchFamily="34" charset="0"/>
              <a:buChar char="•"/>
            </a:pPr>
            <a:r>
              <a:rPr lang="en-US" sz="2200">
                <a:solidFill>
                  <a:srgbClr val="E16620"/>
                </a:solidFill>
                <a:latin typeface="Calibri" panose="020F0502020204030204" pitchFamily="34" charset="0"/>
                <a:cs typeface="Calibri" panose="020F0502020204030204" pitchFamily="34" charset="0"/>
              </a:rPr>
              <a:t>Services that cater to interrelated issues, such as mental health, nutrition, sexual abuse, and GBV</a:t>
            </a:r>
          </a:p>
          <a:p>
            <a:pPr marL="342900" marR="0" lvl="0" indent="-342900">
              <a:spcBef>
                <a:spcPts val="600"/>
              </a:spcBef>
              <a:spcAft>
                <a:spcPts val="0"/>
              </a:spcAft>
              <a:buFont typeface="Arial" panose="020B0604020202020204" pitchFamily="34" charset="0"/>
              <a:buChar char="•"/>
            </a:pPr>
            <a:r>
              <a:rPr lang="en-US" sz="2200">
                <a:effectLst/>
                <a:latin typeface="Calibri" panose="020F0502020204030204" pitchFamily="34" charset="0"/>
                <a:ea typeface="Times New Roman" panose="02020603050405020304" pitchFamily="18" charset="0"/>
                <a:cs typeface="Calibri" panose="020F0502020204030204" pitchFamily="34" charset="0"/>
              </a:rPr>
              <a:t>Capacity to accommodate the needs of young people with special needs</a:t>
            </a:r>
          </a:p>
          <a:p>
            <a:pPr marL="342900" marR="0" lvl="0" indent="-342900">
              <a:spcBef>
                <a:spcPts val="600"/>
              </a:spcBef>
              <a:spcAft>
                <a:spcPts val="0"/>
              </a:spcAft>
              <a:buFont typeface="Arial" panose="020B0604020202020204" pitchFamily="34" charset="0"/>
              <a:buChar char="•"/>
            </a:pPr>
            <a:r>
              <a:rPr lang="en-US" sz="2200">
                <a:latin typeface="Calibri" panose="020F0502020204030204" pitchFamily="34" charset="0"/>
                <a:ea typeface="Times New Roman" panose="02020603050405020304" pitchFamily="18" charset="0"/>
                <a:cs typeface="Calibri" panose="020F0502020204030204" pitchFamily="34" charset="0"/>
              </a:rPr>
              <a:t>R</a:t>
            </a:r>
            <a:r>
              <a:rPr lang="en-US" sz="2200">
                <a:effectLst/>
                <a:latin typeface="Calibri" panose="020F0502020204030204" pitchFamily="34" charset="0"/>
                <a:ea typeface="Times New Roman" panose="02020603050405020304" pitchFamily="18" charset="0"/>
                <a:cs typeface="Calibri" panose="020F0502020204030204" pitchFamily="34" charset="0"/>
              </a:rPr>
              <a:t>eferral system</a:t>
            </a:r>
          </a:p>
        </p:txBody>
      </p:sp>
      <p:pic>
        <p:nvPicPr>
          <p:cNvPr id="3" name="Picture 2">
            <a:extLst>
              <a:ext uri="{FF2B5EF4-FFF2-40B4-BE49-F238E27FC236}">
                <a16:creationId xmlns:a16="http://schemas.microsoft.com/office/drawing/2014/main" id="{F13487AF-FBF4-B0CC-0B75-9A94512A7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Rectangle 3">
            <a:extLst>
              <a:ext uri="{FF2B5EF4-FFF2-40B4-BE49-F238E27FC236}">
                <a16:creationId xmlns:a16="http://schemas.microsoft.com/office/drawing/2014/main" id="{8DF2947C-9E32-7244-81F8-0514E124AE55}"/>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9BCFD6-DC3B-7B8E-879C-13C827199729}"/>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748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BA89-780A-4E19-BC97-C9E98661A388}"/>
              </a:ext>
            </a:extLst>
          </p:cNvPr>
          <p:cNvSpPr>
            <a:spLocks noGrp="1"/>
          </p:cNvSpPr>
          <p:nvPr>
            <p:ph type="title"/>
          </p:nvPr>
        </p:nvSpPr>
        <p:spPr>
          <a:xfrm>
            <a:off x="0" y="280721"/>
            <a:ext cx="12192000" cy="1145021"/>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Concept of Child Marriage</a:t>
            </a:r>
          </a:p>
        </p:txBody>
      </p:sp>
      <p:sp>
        <p:nvSpPr>
          <p:cNvPr id="3" name="Content Placeholder 2">
            <a:extLst>
              <a:ext uri="{FF2B5EF4-FFF2-40B4-BE49-F238E27FC236}">
                <a16:creationId xmlns:a16="http://schemas.microsoft.com/office/drawing/2014/main" id="{A7B2B80F-28CF-438D-A8B1-693D260DA9BE}"/>
              </a:ext>
            </a:extLst>
          </p:cNvPr>
          <p:cNvSpPr>
            <a:spLocks noGrp="1"/>
          </p:cNvSpPr>
          <p:nvPr>
            <p:ph idx="1"/>
          </p:nvPr>
        </p:nvSpPr>
        <p:spPr>
          <a:xfrm>
            <a:off x="1501803" y="1511142"/>
            <a:ext cx="9188394" cy="2587354"/>
          </a:xfrm>
          <a:noFill/>
          <a:ln>
            <a:noFill/>
          </a:ln>
        </p:spPr>
        <p:txBody>
          <a:bodyPr>
            <a:noAutofit/>
          </a:bodyPr>
          <a:lstStyle/>
          <a:p>
            <a:pPr marL="0" marR="0" indent="0">
              <a:lnSpc>
                <a:spcPct val="110000"/>
              </a:lnSpc>
              <a:spcBef>
                <a:spcPts val="0"/>
              </a:spcBef>
              <a:spcAft>
                <a:spcPts val="600"/>
              </a:spcAft>
              <a:buNone/>
            </a:pPr>
            <a:r>
              <a:rPr lang="en-US" sz="1800">
                <a:solidFill>
                  <a:srgbClr val="262626"/>
                </a:solidFill>
                <a:effectLst/>
                <a:latin typeface="Calibri" panose="020F0502020204030204" pitchFamily="34" charset="0"/>
                <a:ea typeface="Calibri" panose="020F0502020204030204" pitchFamily="34" charset="0"/>
                <a:cs typeface="Calibri" panose="020F0502020204030204" pitchFamily="34" charset="0"/>
              </a:rPr>
              <a:t>According to BDHS 2017–18, 71% of</a:t>
            </a: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 women ages 20–49 were married by age 18, and nearly one-third (31%) of women 20–49 reported that they had married by age 15. </a:t>
            </a:r>
            <a:endParaRPr lang="en-US" sz="1800">
              <a:solidFill>
                <a:schemeClr val="tx1">
                  <a:lumMod val="85000"/>
                  <a:lumOff val="15000"/>
                </a:schemeClr>
              </a:solidFill>
              <a:latin typeface="Calibri" panose="020F0502020204030204" pitchFamily="34" charset="0"/>
              <a:cs typeface="Calibri" panose="020F0502020204030204" pitchFamily="34" charset="0"/>
            </a:endParaRPr>
          </a:p>
          <a:p>
            <a:pPr marL="0" indent="0">
              <a:lnSpc>
                <a:spcPct val="110000"/>
              </a:lnSpc>
              <a:buNone/>
            </a:pPr>
            <a:r>
              <a:rPr lang="en-US" sz="1800" b="1">
                <a:solidFill>
                  <a:schemeClr val="tx1">
                    <a:lumMod val="85000"/>
                    <a:lumOff val="15000"/>
                  </a:schemeClr>
                </a:solidFill>
                <a:latin typeface="Calibri" panose="020F0502020204030204" pitchFamily="34" charset="0"/>
                <a:cs typeface="Calibri" panose="020F0502020204030204" pitchFamily="34" charset="0"/>
              </a:rPr>
              <a:t>Bangladesh’s Child Marriage Restraint Act, 2017 </a:t>
            </a:r>
            <a:r>
              <a:rPr lang="en-US" sz="1800">
                <a:solidFill>
                  <a:schemeClr val="tx1">
                    <a:lumMod val="85000"/>
                    <a:lumOff val="15000"/>
                  </a:schemeClr>
                </a:solidFill>
                <a:latin typeface="Calibri" panose="020F0502020204030204" pitchFamily="34" charset="0"/>
                <a:cs typeface="Calibri" panose="020F0502020204030204" pitchFamily="34" charset="0"/>
              </a:rPr>
              <a:t>(CMRA) repealed the earlier British law of 1929. The Act sets the minimum age of marriage for a male as 21 years and for a female as 18 years. This refers to both formal marriages and informal unions in which children under the age referred with a partner as if married.</a:t>
            </a:r>
          </a:p>
        </p:txBody>
      </p:sp>
      <p:sp>
        <p:nvSpPr>
          <p:cNvPr id="10" name="TextBox 9">
            <a:extLst>
              <a:ext uri="{FF2B5EF4-FFF2-40B4-BE49-F238E27FC236}">
                <a16:creationId xmlns:a16="http://schemas.microsoft.com/office/drawing/2014/main" id="{3B556C87-2F05-43E1-AE02-F1E29F828DCD}"/>
              </a:ext>
            </a:extLst>
          </p:cNvPr>
          <p:cNvSpPr txBox="1"/>
          <p:nvPr/>
        </p:nvSpPr>
        <p:spPr>
          <a:xfrm>
            <a:off x="1501803" y="3934058"/>
            <a:ext cx="9423572" cy="686470"/>
          </a:xfrm>
          <a:prstGeom prst="rect">
            <a:avLst/>
          </a:prstGeom>
          <a:noFill/>
        </p:spPr>
        <p:txBody>
          <a:bodyPr wrap="square">
            <a:spAutoFit/>
          </a:bodyPr>
          <a:lstStyle/>
          <a:p>
            <a:pPr marL="0" marR="0">
              <a:lnSpc>
                <a:spcPct val="110000"/>
              </a:lnSpc>
              <a:spcBef>
                <a:spcPts val="0"/>
              </a:spcBef>
              <a:spcAft>
                <a:spcPts val="0"/>
              </a:spcAft>
            </a:pPr>
            <a:r>
              <a:rPr lang="en-US" b="1">
                <a:effectLst/>
                <a:latin typeface="Calibri" panose="020F0502020204030204" pitchFamily="34" charset="0"/>
                <a:ea typeface="Times New Roman" panose="02020603050405020304" pitchFamily="18" charset="0"/>
                <a:cs typeface="Calibri" panose="020F0502020204030204" pitchFamily="34" charset="0"/>
              </a:rPr>
              <a:t>To address the child marriage situation of the country, the Honorable Prime Minister of Bangladesh made the following commitments in July 2014:</a:t>
            </a:r>
          </a:p>
        </p:txBody>
      </p:sp>
      <p:sp>
        <p:nvSpPr>
          <p:cNvPr id="12" name="TextBox 11">
            <a:extLst>
              <a:ext uri="{FF2B5EF4-FFF2-40B4-BE49-F238E27FC236}">
                <a16:creationId xmlns:a16="http://schemas.microsoft.com/office/drawing/2014/main" id="{63C78A18-DEBD-95F3-E3B1-6D509AB27EC1}"/>
              </a:ext>
            </a:extLst>
          </p:cNvPr>
          <p:cNvSpPr txBox="1"/>
          <p:nvPr/>
        </p:nvSpPr>
        <p:spPr>
          <a:xfrm>
            <a:off x="1501803" y="4665789"/>
            <a:ext cx="9023802" cy="1162178"/>
          </a:xfrm>
          <a:prstGeom prst="rect">
            <a:avLst/>
          </a:prstGeom>
          <a:noFill/>
        </p:spPr>
        <p:txBody>
          <a:bodyPr wrap="square">
            <a:spAutoFit/>
          </a:bodyPr>
          <a:lstStyle/>
          <a:p>
            <a:pPr marL="285750" marR="0" lvl="0" indent="-285750" algn="just">
              <a:lnSpc>
                <a:spcPct val="110000"/>
              </a:lnSpc>
              <a:spcBef>
                <a:spcPts val="0"/>
              </a:spcBef>
              <a:spcAft>
                <a:spcPts val="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Create a National Plan of Action by the end of 2014 (prepared in 2018); </a:t>
            </a:r>
          </a:p>
          <a:p>
            <a:pPr marL="285750" marR="0" lvl="0" indent="-285750" algn="just">
              <a:lnSpc>
                <a:spcPct val="110000"/>
              </a:lnSpc>
              <a:spcBef>
                <a:spcPts val="0"/>
              </a:spcBef>
              <a:spcAft>
                <a:spcPts val="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Revise the Child Marriage Restraint Act 1929 (revised in 2017); </a:t>
            </a:r>
          </a:p>
          <a:p>
            <a:pPr marL="285750" marR="0" lvl="0" indent="-285750" algn="just">
              <a:lnSpc>
                <a:spcPct val="110000"/>
              </a:lnSpc>
              <a:spcBef>
                <a:spcPts val="0"/>
              </a:spcBef>
              <a:spcAft>
                <a:spcPts val="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End the marriage of under 15-year-olds and reduce by one third child marriage under 18 years by 2021</a:t>
            </a:r>
          </a:p>
          <a:p>
            <a:pPr marL="285750" marR="0" lvl="0" indent="-285750" algn="just">
              <a:lnSpc>
                <a:spcPct val="110000"/>
              </a:lnSpc>
              <a:spcBef>
                <a:spcPts val="0"/>
              </a:spcBef>
              <a:spcAft>
                <a:spcPts val="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Eradicate child marriage from the country by 2041.</a:t>
            </a:r>
          </a:p>
        </p:txBody>
      </p:sp>
      <p:grpSp>
        <p:nvGrpSpPr>
          <p:cNvPr id="16" name="Group 15">
            <a:extLst>
              <a:ext uri="{FF2B5EF4-FFF2-40B4-BE49-F238E27FC236}">
                <a16:creationId xmlns:a16="http://schemas.microsoft.com/office/drawing/2014/main" id="{287FC471-94B2-A90A-8A74-F15906AC7C6E}"/>
              </a:ext>
            </a:extLst>
          </p:cNvPr>
          <p:cNvGrpSpPr/>
          <p:nvPr/>
        </p:nvGrpSpPr>
        <p:grpSpPr>
          <a:xfrm>
            <a:off x="-4064" y="6350000"/>
            <a:ext cx="12192000" cy="508000"/>
            <a:chOff x="-4064" y="6350000"/>
            <a:chExt cx="12192000" cy="508000"/>
          </a:xfrm>
        </p:grpSpPr>
        <p:pic>
          <p:nvPicPr>
            <p:cNvPr id="13" name="Picture 12">
              <a:extLst>
                <a:ext uri="{FF2B5EF4-FFF2-40B4-BE49-F238E27FC236}">
                  <a16:creationId xmlns:a16="http://schemas.microsoft.com/office/drawing/2014/main" id="{3EB464F2-7CF7-BB28-3BF7-994B7C232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4" name="Rectangle 13">
              <a:extLst>
                <a:ext uri="{FF2B5EF4-FFF2-40B4-BE49-F238E27FC236}">
                  <a16:creationId xmlns:a16="http://schemas.microsoft.com/office/drawing/2014/main" id="{4AE56BEE-D4D5-A89D-4A01-F7415DB67A6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697EAC6-3464-F053-BE34-2A39B544125C}"/>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8524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A820C-BE4B-4A65-BB41-510B8C3F69F3}"/>
              </a:ext>
            </a:extLst>
          </p:cNvPr>
          <p:cNvSpPr>
            <a:spLocks noGrp="1"/>
          </p:cNvSpPr>
          <p:nvPr>
            <p:ph idx="1"/>
          </p:nvPr>
        </p:nvSpPr>
        <p:spPr>
          <a:xfrm>
            <a:off x="338483" y="1823151"/>
            <a:ext cx="4969578" cy="936358"/>
          </a:xfrm>
        </p:spPr>
        <p:txBody>
          <a:bodyPr>
            <a:noAutofit/>
          </a:bodyPr>
          <a:lstStyle/>
          <a:p>
            <a:pPr marL="0" indent="0" algn="ctr">
              <a:lnSpc>
                <a:spcPct val="110000"/>
              </a:lnSpc>
              <a:spcBef>
                <a:spcPts val="600"/>
              </a:spcBef>
              <a:buNone/>
            </a:pPr>
            <a:r>
              <a:rPr lang="en-US" sz="20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 of Women (20–24 years) First </a:t>
            </a:r>
            <a:r>
              <a:rPr lang="en-US" sz="2000" b="1">
                <a:solidFill>
                  <a:srgbClr val="224494"/>
                </a:solidFill>
                <a:latin typeface="Calibri" panose="020F0502020204030204" pitchFamily="34" charset="0"/>
                <a:ea typeface="Times New Roman" panose="02020603050405020304" pitchFamily="18" charset="0"/>
                <a:cs typeface="Calibri" panose="020F0502020204030204" pitchFamily="34" charset="0"/>
              </a:rPr>
              <a:t>M</a:t>
            </a:r>
            <a:r>
              <a:rPr lang="en-US" sz="20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arried by Exact </a:t>
            </a:r>
            <a:r>
              <a:rPr lang="en-US" sz="2000" b="1">
                <a:solidFill>
                  <a:srgbClr val="224494"/>
                </a:solidFill>
                <a:latin typeface="Calibri" panose="020F0502020204030204" pitchFamily="34" charset="0"/>
                <a:ea typeface="Times New Roman" panose="02020603050405020304" pitchFamily="18" charset="0"/>
                <a:cs typeface="Calibri" panose="020F0502020204030204" pitchFamily="34" charset="0"/>
              </a:rPr>
              <a:t>A</a:t>
            </a:r>
            <a:r>
              <a:rPr lang="en-US" sz="20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ge 18: Top Ten Countries </a:t>
            </a:r>
            <a:endParaRPr lang="en-US" sz="2000">
              <a:solidFill>
                <a:srgbClr val="224494"/>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D7ACE8D-47BF-4BE4-8BD4-984ADEB14836}"/>
              </a:ext>
            </a:extLst>
          </p:cNvPr>
          <p:cNvSpPr txBox="1"/>
          <p:nvPr/>
        </p:nvSpPr>
        <p:spPr>
          <a:xfrm>
            <a:off x="6616701" y="321830"/>
            <a:ext cx="5065060" cy="707886"/>
          </a:xfrm>
          <a:prstGeom prst="rect">
            <a:avLst/>
          </a:prstGeom>
          <a:noFill/>
        </p:spPr>
        <p:txBody>
          <a:bodyPr wrap="square">
            <a:spAutoFit/>
          </a:bodyPr>
          <a:lstStyle/>
          <a:p>
            <a:pPr algn="ctr">
              <a:spcBef>
                <a:spcPts val="600"/>
              </a:spcBef>
            </a:pPr>
            <a:r>
              <a:rPr lang="en-US" sz="20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Trends (%) of Child Marriage in Bangladesh, 1993–2017</a:t>
            </a:r>
            <a:endParaRPr lang="en-US" sz="2000">
              <a:solidFill>
                <a:srgbClr val="224494"/>
              </a:solidFill>
              <a:latin typeface="Calibri" panose="020F0502020204030204" pitchFamily="34" charset="0"/>
              <a:cs typeface="Calibri" panose="020F0502020204030204" pitchFamily="34" charset="0"/>
            </a:endParaRPr>
          </a:p>
        </p:txBody>
      </p:sp>
      <p:pic>
        <p:nvPicPr>
          <p:cNvPr id="3074" name="Picture 42">
            <a:extLst>
              <a:ext uri="{FF2B5EF4-FFF2-40B4-BE49-F238E27FC236}">
                <a16:creationId xmlns:a16="http://schemas.microsoft.com/office/drawing/2014/main" id="{883ED67A-6757-430E-8FA4-D11B582B5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65223" y="2912780"/>
            <a:ext cx="6351478" cy="3045895"/>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3075" name="Picture 44">
            <a:extLst>
              <a:ext uri="{FF2B5EF4-FFF2-40B4-BE49-F238E27FC236}">
                <a16:creationId xmlns:a16="http://schemas.microsoft.com/office/drawing/2014/main" id="{0D0A4C32-1771-40EC-9D01-ABBE11209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44945" y="1186691"/>
            <a:ext cx="5408572" cy="3831963"/>
          </a:xfrm>
          <a:prstGeom prst="rect">
            <a:avLst/>
          </a:prstGeom>
          <a:ln w="88900" cap="sq" cmpd="thickThin">
            <a:noFill/>
            <a:prstDash val="solid"/>
            <a:miter lim="800000"/>
          </a:ln>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08FD9E4-E745-73E4-FF9F-C9A8947614E2}"/>
              </a:ext>
            </a:extLst>
          </p:cNvPr>
          <p:cNvGrpSpPr/>
          <p:nvPr/>
        </p:nvGrpSpPr>
        <p:grpSpPr>
          <a:xfrm>
            <a:off x="-4064" y="6350000"/>
            <a:ext cx="12192000" cy="508000"/>
            <a:chOff x="-4064" y="6350000"/>
            <a:chExt cx="12192000" cy="508000"/>
          </a:xfrm>
        </p:grpSpPr>
        <p:pic>
          <p:nvPicPr>
            <p:cNvPr id="4" name="Picture 3">
              <a:extLst>
                <a:ext uri="{FF2B5EF4-FFF2-40B4-BE49-F238E27FC236}">
                  <a16:creationId xmlns:a16="http://schemas.microsoft.com/office/drawing/2014/main" id="{3B138B9F-51A1-8F39-2069-AC58671BD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2" name="Rectangle 11">
              <a:extLst>
                <a:ext uri="{FF2B5EF4-FFF2-40B4-BE49-F238E27FC236}">
                  <a16:creationId xmlns:a16="http://schemas.microsoft.com/office/drawing/2014/main" id="{5FE223C5-C87B-A4CB-962E-65A9D98713C5}"/>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B1B8EC7-E06E-F8D6-F99B-524C99C3F2B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79146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06BDC-B4DA-4BE4-B6BB-31867EF18C63}"/>
              </a:ext>
            </a:extLst>
          </p:cNvPr>
          <p:cNvSpPr>
            <a:spLocks noGrp="1"/>
          </p:cNvSpPr>
          <p:nvPr>
            <p:ph idx="1"/>
          </p:nvPr>
        </p:nvSpPr>
        <p:spPr>
          <a:xfrm>
            <a:off x="300227" y="963282"/>
            <a:ext cx="5658312" cy="522640"/>
          </a:xfrm>
        </p:spPr>
        <p:txBody>
          <a:bodyPr>
            <a:normAutofit/>
          </a:bodyPr>
          <a:lstStyle/>
          <a:p>
            <a:pPr marL="0" indent="0" algn="ctr">
              <a:lnSpc>
                <a:spcPct val="100000"/>
              </a:lnSpc>
              <a:spcBef>
                <a:spcPts val="600"/>
              </a:spcBef>
              <a:buNone/>
            </a:pPr>
            <a:r>
              <a:rPr lang="en-US" sz="24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Teenage Childbearing in Bangladesh </a:t>
            </a:r>
            <a:endParaRPr lang="en-US" sz="4000">
              <a:solidFill>
                <a:srgbClr val="224494"/>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8855FB4-FA56-4672-A3A8-8354123F4A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1129" y="1780580"/>
            <a:ext cx="5726941" cy="3486363"/>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6532C7-957D-B47F-AFE4-3CF1C2181FD2}"/>
              </a:ext>
            </a:extLst>
          </p:cNvPr>
          <p:cNvSpPr txBox="1"/>
          <p:nvPr/>
        </p:nvSpPr>
        <p:spPr>
          <a:xfrm>
            <a:off x="6495648" y="1575985"/>
            <a:ext cx="4902708" cy="4062651"/>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Social stigma and poverty. </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After giving birth, the status of girls’ and boys’ (wife and husband) may improve.</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Lack of girls’ individual identity/ empowerment/agency.</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Barriers to contraceptive access and use among adolescent girls (unmet needs).</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Misconceptions around contraception.</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Familial and social pressure, and insecurity. </a:t>
            </a:r>
            <a:endParaRPr lang="en-US">
              <a:solidFill>
                <a:srgbClr val="262626"/>
              </a:solidFill>
              <a:latin typeface="Calibri" panose="020F0502020204030204" pitchFamily="34" charset="0"/>
              <a:ea typeface="Calibri" panose="020F0502020204030204" pitchFamily="34" charset="0"/>
              <a:cs typeface="Vrinda" panose="020B0502040204020203" pitchFamily="34" charset="0"/>
            </a:endParaRP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Presumptions of infidelity and/or extra marital relationship. </a:t>
            </a:r>
            <a:endParaRPr lang="en-US"/>
          </a:p>
        </p:txBody>
      </p:sp>
      <p:sp>
        <p:nvSpPr>
          <p:cNvPr id="13" name="Content Placeholder 2">
            <a:extLst>
              <a:ext uri="{FF2B5EF4-FFF2-40B4-BE49-F238E27FC236}">
                <a16:creationId xmlns:a16="http://schemas.microsoft.com/office/drawing/2014/main" id="{C1B13BF6-7B44-86A0-F758-C312F492F6C3}"/>
              </a:ext>
            </a:extLst>
          </p:cNvPr>
          <p:cNvSpPr txBox="1">
            <a:spLocks/>
          </p:cNvSpPr>
          <p:nvPr/>
        </p:nvSpPr>
        <p:spPr>
          <a:xfrm>
            <a:off x="5978651" y="963282"/>
            <a:ext cx="5658312" cy="522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2400" b="1">
                <a:solidFill>
                  <a:srgbClr val="224494"/>
                </a:solidFill>
                <a:latin typeface="Calibri" panose="020F0502020204030204" pitchFamily="34" charset="0"/>
                <a:ea typeface="Times New Roman" panose="02020603050405020304" pitchFamily="18" charset="0"/>
                <a:cs typeface="Calibri" panose="020F0502020204030204" pitchFamily="34" charset="0"/>
              </a:rPr>
              <a:t>Drivers of Adolescent Childbearing</a:t>
            </a:r>
            <a:endParaRPr lang="en-US" sz="4000">
              <a:solidFill>
                <a:srgbClr val="224494"/>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C1C685B-AC2D-088A-AF22-152061866270}"/>
              </a:ext>
            </a:extLst>
          </p:cNvPr>
          <p:cNvGrpSpPr/>
          <p:nvPr/>
        </p:nvGrpSpPr>
        <p:grpSpPr>
          <a:xfrm>
            <a:off x="-4064" y="6350000"/>
            <a:ext cx="12192000" cy="508000"/>
            <a:chOff x="-4064" y="6350000"/>
            <a:chExt cx="12192000" cy="508000"/>
          </a:xfrm>
        </p:grpSpPr>
        <p:pic>
          <p:nvPicPr>
            <p:cNvPr id="15" name="Picture 14">
              <a:extLst>
                <a:ext uri="{FF2B5EF4-FFF2-40B4-BE49-F238E27FC236}">
                  <a16:creationId xmlns:a16="http://schemas.microsoft.com/office/drawing/2014/main" id="{B13947D0-B293-E497-1E00-D9C76F562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6" name="Rectangle 15">
              <a:extLst>
                <a:ext uri="{FF2B5EF4-FFF2-40B4-BE49-F238E27FC236}">
                  <a16:creationId xmlns:a16="http://schemas.microsoft.com/office/drawing/2014/main" id="{5C4E9E52-E421-B030-1F49-22CDEAE2FC62}"/>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CB7A79E0-0EFE-EE33-3EFC-9F2F5A5B77D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56564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8E5E-CE3A-443C-A565-E7A05847853A}"/>
              </a:ext>
            </a:extLst>
          </p:cNvPr>
          <p:cNvSpPr>
            <a:spLocks noGrp="1"/>
          </p:cNvSpPr>
          <p:nvPr>
            <p:ph type="title"/>
          </p:nvPr>
        </p:nvSpPr>
        <p:spPr>
          <a:xfrm>
            <a:off x="-4064" y="625756"/>
            <a:ext cx="12183874" cy="587738"/>
          </a:xfrm>
        </p:spPr>
        <p:txBody>
          <a:bodyPr>
            <a:normAutofit/>
          </a:bodyPr>
          <a:lstStyle/>
          <a:p>
            <a:pPr algn="ctr">
              <a:lnSpc>
                <a:spcPct val="100000"/>
              </a:lnSpc>
              <a:spcBef>
                <a:spcPts val="600"/>
              </a:spcBef>
            </a:pPr>
            <a:r>
              <a:rPr lang="en-US" sz="2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Let’s make a list of the SRHR service needs of adolescents and youth</a:t>
            </a:r>
            <a:endParaRPr lang="en-US" sz="5400">
              <a:solidFill>
                <a:srgbClr val="002060"/>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758C328C-B07F-4709-BDFD-E4794C8B9C11}"/>
              </a:ext>
            </a:extLst>
          </p:cNvPr>
          <p:cNvGraphicFramePr>
            <a:graphicFrameLocks noGrp="1"/>
          </p:cNvGraphicFramePr>
          <p:nvPr>
            <p:extLst>
              <p:ext uri="{D42A27DB-BD31-4B8C-83A1-F6EECF244321}">
                <p14:modId xmlns:p14="http://schemas.microsoft.com/office/powerpoint/2010/main" val="3894209803"/>
              </p:ext>
            </p:extLst>
          </p:nvPr>
        </p:nvGraphicFramePr>
        <p:xfrm>
          <a:off x="363414" y="1431336"/>
          <a:ext cx="11465172" cy="4541026"/>
        </p:xfrm>
        <a:graphic>
          <a:graphicData uri="http://schemas.openxmlformats.org/drawingml/2006/table">
            <a:tbl>
              <a:tblPr firstRow="1" firstCol="1" bandRow="1"/>
              <a:tblGrid>
                <a:gridCol w="3842826">
                  <a:extLst>
                    <a:ext uri="{9D8B030D-6E8A-4147-A177-3AD203B41FA5}">
                      <a16:colId xmlns:a16="http://schemas.microsoft.com/office/drawing/2014/main" val="3437582783"/>
                    </a:ext>
                  </a:extLst>
                </a:gridCol>
                <a:gridCol w="1929384">
                  <a:extLst>
                    <a:ext uri="{9D8B030D-6E8A-4147-A177-3AD203B41FA5}">
                      <a16:colId xmlns:a16="http://schemas.microsoft.com/office/drawing/2014/main" val="3373446939"/>
                    </a:ext>
                  </a:extLst>
                </a:gridCol>
                <a:gridCol w="1984248">
                  <a:extLst>
                    <a:ext uri="{9D8B030D-6E8A-4147-A177-3AD203B41FA5}">
                      <a16:colId xmlns:a16="http://schemas.microsoft.com/office/drawing/2014/main" val="2498460482"/>
                    </a:ext>
                  </a:extLst>
                </a:gridCol>
                <a:gridCol w="1755648">
                  <a:extLst>
                    <a:ext uri="{9D8B030D-6E8A-4147-A177-3AD203B41FA5}">
                      <a16:colId xmlns:a16="http://schemas.microsoft.com/office/drawing/2014/main" val="4015278682"/>
                    </a:ext>
                  </a:extLst>
                </a:gridCol>
                <a:gridCol w="1953066">
                  <a:extLst>
                    <a:ext uri="{9D8B030D-6E8A-4147-A177-3AD203B41FA5}">
                      <a16:colId xmlns:a16="http://schemas.microsoft.com/office/drawing/2014/main" val="183593128"/>
                    </a:ext>
                  </a:extLst>
                </a:gridCol>
              </a:tblGrid>
              <a:tr h="468679">
                <a:tc>
                  <a:txBody>
                    <a:bodyPr/>
                    <a:lstStyle/>
                    <a:p>
                      <a:pPr marL="457200" marR="0" algn="ctr">
                        <a:lnSpc>
                          <a:spcPct val="100000"/>
                        </a:lnSpc>
                        <a:spcBef>
                          <a:spcPts val="60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Type of service needs</a:t>
                      </a:r>
                      <a:endParaRPr lang="en-US" sz="16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224494"/>
                    </a:solidFill>
                  </a:tcPr>
                </a:tc>
                <a:tc>
                  <a:txBody>
                    <a:bodyPr/>
                    <a:lstStyle/>
                    <a:p>
                      <a:pPr marL="0" marR="0" algn="ctr">
                        <a:lnSpc>
                          <a:spcPct val="100000"/>
                        </a:lnSpc>
                        <a:spcBef>
                          <a:spcPts val="60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Most common </a:t>
                      </a:r>
                      <a:endParaRPr lang="en-US" sz="16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34A798"/>
                    </a:solidFill>
                  </a:tcPr>
                </a:tc>
                <a:tc>
                  <a:txBody>
                    <a:bodyPr/>
                    <a:lstStyle/>
                    <a:p>
                      <a:pPr marL="0" marR="0" algn="ctr">
                        <a:lnSpc>
                          <a:spcPct val="100000"/>
                        </a:lnSpc>
                        <a:spcBef>
                          <a:spcPts val="60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Sometimes </a:t>
                      </a:r>
                      <a:endParaRPr lang="en-US" sz="16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28877C"/>
                    </a:solidFill>
                  </a:tcPr>
                </a:tc>
                <a:tc>
                  <a:txBody>
                    <a:bodyPr/>
                    <a:lstStyle/>
                    <a:p>
                      <a:pPr marL="0" marR="0" algn="ctr">
                        <a:lnSpc>
                          <a:spcPct val="100000"/>
                        </a:lnSpc>
                        <a:spcBef>
                          <a:spcPts val="60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Rare Need</a:t>
                      </a:r>
                      <a:endParaRPr lang="en-US" sz="16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007396"/>
                    </a:solidFill>
                  </a:tcPr>
                </a:tc>
                <a:tc>
                  <a:txBody>
                    <a:bodyPr/>
                    <a:lstStyle/>
                    <a:p>
                      <a:pPr marL="0" marR="0" algn="ctr">
                        <a:lnSpc>
                          <a:spcPct val="100000"/>
                        </a:lnSpc>
                        <a:spcBef>
                          <a:spcPts val="60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GBV as Driver —  Y/N</a:t>
                      </a: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E16620"/>
                    </a:solidFill>
                  </a:tcPr>
                </a:tc>
                <a:extLst>
                  <a:ext uri="{0D108BD9-81ED-4DB2-BD59-A6C34878D82A}">
                    <a16:rowId xmlns:a16="http://schemas.microsoft.com/office/drawing/2014/main" val="2912876751"/>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Malnutrition</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extLst>
                  <a:ext uri="{0D108BD9-81ED-4DB2-BD59-A6C34878D82A}">
                    <a16:rowId xmlns:a16="http://schemas.microsoft.com/office/drawing/2014/main" val="2281735952"/>
                  </a:ext>
                </a:extLst>
              </a:tr>
              <a:tr h="564685">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General health problems (e.g.: viral infection, bacterial illness, asthma, UTI)</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19947"/>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19947"/>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19947"/>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19947"/>
                      </a:srgb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19947"/>
                      </a:srgbClr>
                    </a:solidFill>
                  </a:tcPr>
                </a:tc>
                <a:extLst>
                  <a:ext uri="{0D108BD9-81ED-4DB2-BD59-A6C34878D82A}">
                    <a16:rowId xmlns:a16="http://schemas.microsoft.com/office/drawing/2014/main" val="3161511103"/>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Menstrual problems</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extLst>
                  <a:ext uri="{0D108BD9-81ED-4DB2-BD59-A6C34878D82A}">
                    <a16:rowId xmlns:a16="http://schemas.microsoft.com/office/drawing/2014/main" val="2977890469"/>
                  </a:ext>
                </a:extLst>
              </a:tr>
              <a:tr h="564685">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Mental health issues (e.g.: depression, anorexia, sexual identity questions)  </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extLst>
                  <a:ext uri="{0D108BD9-81ED-4DB2-BD59-A6C34878D82A}">
                    <a16:rowId xmlns:a16="http://schemas.microsoft.com/office/drawing/2014/main" val="1769759569"/>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Contraception</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extLst>
                  <a:ext uri="{0D108BD9-81ED-4DB2-BD59-A6C34878D82A}">
                    <a16:rowId xmlns:a16="http://schemas.microsoft.com/office/drawing/2014/main" val="1996921957"/>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Emergency contraception &amp; menstrual regulation</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extLst>
                  <a:ext uri="{0D108BD9-81ED-4DB2-BD59-A6C34878D82A}">
                    <a16:rowId xmlns:a16="http://schemas.microsoft.com/office/drawing/2014/main" val="470830369"/>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Sexually transmitted infection</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extLst>
                  <a:ext uri="{0D108BD9-81ED-4DB2-BD59-A6C34878D82A}">
                    <a16:rowId xmlns:a16="http://schemas.microsoft.com/office/drawing/2014/main" val="962232173"/>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Addictive behaviors</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extLst>
                  <a:ext uri="{0D108BD9-81ED-4DB2-BD59-A6C34878D82A}">
                    <a16:rowId xmlns:a16="http://schemas.microsoft.com/office/drawing/2014/main" val="2810520686"/>
                  </a:ext>
                </a:extLst>
              </a:tr>
              <a:tr h="564685">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Physical trauma (e.g: broken bones, contusions, lacerations)</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alpha val="60000"/>
                      </a:schemeClr>
                    </a:solidFill>
                  </a:tcPr>
                </a:tc>
                <a:extLst>
                  <a:ext uri="{0D108BD9-81ED-4DB2-BD59-A6C34878D82A}">
                    <a16:rowId xmlns:a16="http://schemas.microsoft.com/office/drawing/2014/main" val="3085685964"/>
                  </a:ext>
                </a:extLst>
              </a:tr>
              <a:tr h="339756">
                <a:tc>
                  <a:txBody>
                    <a:bodyPr/>
                    <a:lstStyle/>
                    <a:p>
                      <a:pPr marL="0" marR="0">
                        <a:lnSpc>
                          <a:spcPct val="107000"/>
                        </a:lnSpc>
                        <a:spcBef>
                          <a:spcPts val="0"/>
                        </a:spcBef>
                        <a:spcAft>
                          <a:spcPts val="600"/>
                        </a:spcAft>
                      </a:pPr>
                      <a:r>
                        <a:rPr lang="en-US" sz="1400" b="1">
                          <a:solidFill>
                            <a:srgbClr val="262626"/>
                          </a:solidFill>
                          <a:effectLst/>
                          <a:latin typeface="Calibri" panose="020F0502020204030204" pitchFamily="34" charset="0"/>
                          <a:ea typeface="Calibri" panose="020F0502020204030204" pitchFamily="34" charset="0"/>
                          <a:cs typeface="Vrinda" panose="020B0502040204020203" pitchFamily="34" charset="0"/>
                        </a:rPr>
                        <a:t>Sexual abuse and assault response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9525"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tc>
                  <a:txBody>
                    <a:bodyPr/>
                    <a:lstStyle/>
                    <a:p>
                      <a:pPr marL="0" marR="0" algn="just">
                        <a:lnSpc>
                          <a:spcPct val="100000"/>
                        </a:lnSpc>
                        <a:spcBef>
                          <a:spcPts val="60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28877C">
                        <a:alpha val="20000"/>
                      </a:srgbClr>
                    </a:solidFill>
                  </a:tcPr>
                </a:tc>
                <a:extLst>
                  <a:ext uri="{0D108BD9-81ED-4DB2-BD59-A6C34878D82A}">
                    <a16:rowId xmlns:a16="http://schemas.microsoft.com/office/drawing/2014/main" val="54614074"/>
                  </a:ext>
                </a:extLst>
              </a:tr>
            </a:tbl>
          </a:graphicData>
        </a:graphic>
      </p:graphicFrame>
      <p:grpSp>
        <p:nvGrpSpPr>
          <p:cNvPr id="3" name="Group 2">
            <a:extLst>
              <a:ext uri="{FF2B5EF4-FFF2-40B4-BE49-F238E27FC236}">
                <a16:creationId xmlns:a16="http://schemas.microsoft.com/office/drawing/2014/main" id="{ABCCE16B-0C9D-19F4-E6E1-7BAF95EB5323}"/>
              </a:ext>
            </a:extLst>
          </p:cNvPr>
          <p:cNvGrpSpPr/>
          <p:nvPr/>
        </p:nvGrpSpPr>
        <p:grpSpPr>
          <a:xfrm>
            <a:off x="-4064" y="6350000"/>
            <a:ext cx="12192000" cy="508000"/>
            <a:chOff x="-4064" y="6350000"/>
            <a:chExt cx="12192000" cy="508000"/>
          </a:xfrm>
        </p:grpSpPr>
        <p:pic>
          <p:nvPicPr>
            <p:cNvPr id="11" name="Picture 10">
              <a:extLst>
                <a:ext uri="{FF2B5EF4-FFF2-40B4-BE49-F238E27FC236}">
                  <a16:creationId xmlns:a16="http://schemas.microsoft.com/office/drawing/2014/main" id="{DEC27434-FE3B-F90F-A46C-FCA944831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2" name="Rectangle 11">
              <a:extLst>
                <a:ext uri="{FF2B5EF4-FFF2-40B4-BE49-F238E27FC236}">
                  <a16:creationId xmlns:a16="http://schemas.microsoft.com/office/drawing/2014/main" id="{553A2DE0-7C4A-5BA7-94BF-ABE661C7AD17}"/>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10132D3-6BEF-D219-C17F-0125CC064103}"/>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78974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A36ABF-8CDB-DAB2-3F6D-84FDD4F65727}"/>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3D81BC-93C1-729A-C92E-AB83C2035BC4}"/>
              </a:ext>
            </a:extLst>
          </p:cNvPr>
          <p:cNvSpPr/>
          <p:nvPr/>
        </p:nvSpPr>
        <p:spPr>
          <a:xfrm>
            <a:off x="0" y="443259"/>
            <a:ext cx="12183873" cy="646331"/>
          </a:xfrm>
          <a:prstGeom prst="rect">
            <a:avLst/>
          </a:prstGeom>
        </p:spPr>
        <p:txBody>
          <a:bodyPr wrap="square">
            <a:spAutoFit/>
          </a:bodyPr>
          <a:lstStyle/>
          <a:p>
            <a:pPr algn="ctr"/>
            <a:r>
              <a:rPr lang="en-US" sz="3200" b="1">
                <a:solidFill>
                  <a:schemeClr val="bg1"/>
                </a:solidFill>
                <a:latin typeface="Calibri" panose="020F0502020204030204" pitchFamily="34" charset="0"/>
                <a:ea typeface="Times New Roman" panose="02020603050405020304" pitchFamily="18" charset="0"/>
                <a:cs typeface="Calibri" panose="020F0502020204030204" pitchFamily="34" charset="0"/>
              </a:rPr>
              <a:t>Case Studies 6–8: </a:t>
            </a:r>
            <a:r>
              <a:rPr lang="en-US" sz="3400" b="1">
                <a:solidFill>
                  <a:schemeClr val="bg1"/>
                </a:solidFill>
                <a:latin typeface="Calibri" panose="020F0502020204030204" pitchFamily="34" charset="0"/>
                <a:cs typeface="Calibri" panose="020F0502020204030204" pitchFamily="34" charset="0"/>
              </a:rPr>
              <a:t>Meena, Parvin, and Khadija</a:t>
            </a:r>
            <a:r>
              <a:rPr lang="en-US" sz="1800">
                <a:solidFill>
                  <a:srgbClr val="262626"/>
                </a:solidFill>
                <a:effectLst/>
                <a:highlight>
                  <a:srgbClr val="FFFF00"/>
                </a:highlight>
                <a:latin typeface="Calibri" panose="020F0502020204030204" pitchFamily="34" charset="0"/>
                <a:ea typeface="Calibri" panose="020F0502020204030204" pitchFamily="34" charset="0"/>
                <a:cs typeface="Vrinda" panose="020B0502040204020203" pitchFamily="34" charset="0"/>
              </a:rPr>
              <a:t> </a:t>
            </a:r>
            <a:r>
              <a:rPr lang="en-US" sz="3600">
                <a:effectLst/>
              </a:rPr>
              <a:t> </a:t>
            </a:r>
            <a:endParaRPr lang="en-US" sz="3400">
              <a:solidFill>
                <a:schemeClr val="bg1"/>
              </a:solidFill>
              <a:latin typeface="Calibri" panose="020F0502020204030204" pitchFamily="34" charset="0"/>
              <a:cs typeface="Calibri" panose="020F0502020204030204" pitchFamily="34" charset="0"/>
            </a:endParaRPr>
          </a:p>
        </p:txBody>
      </p:sp>
      <p:pic>
        <p:nvPicPr>
          <p:cNvPr id="19" name="Picture 18" descr="Logo&#10;&#10;Description automatically generated">
            <a:extLst>
              <a:ext uri="{FF2B5EF4-FFF2-40B4-BE49-F238E27FC236}">
                <a16:creationId xmlns:a16="http://schemas.microsoft.com/office/drawing/2014/main" id="{9DA1C853-91E7-F156-8956-968CDE18D057}"/>
              </a:ext>
            </a:extLst>
          </p:cNvPr>
          <p:cNvPicPr>
            <a:picLocks noChangeAspect="1"/>
          </p:cNvPicPr>
          <p:nvPr/>
        </p:nvPicPr>
        <p:blipFill rotWithShape="1">
          <a:blip r:embed="rId3">
            <a:extLst>
              <a:ext uri="{28A0092B-C50C-407E-A947-70E740481C1C}">
                <a14:useLocalDpi xmlns:a14="http://schemas.microsoft.com/office/drawing/2010/main" val="0"/>
              </a:ext>
            </a:extLst>
          </a:blip>
          <a:srcRect r="75553"/>
          <a:stretch/>
        </p:blipFill>
        <p:spPr>
          <a:xfrm>
            <a:off x="1917034" y="2343899"/>
            <a:ext cx="1009046" cy="812800"/>
          </a:xfrm>
          <a:prstGeom prst="rect">
            <a:avLst/>
          </a:prstGeom>
        </p:spPr>
      </p:pic>
      <p:sp>
        <p:nvSpPr>
          <p:cNvPr id="20" name="TextBox 19">
            <a:extLst>
              <a:ext uri="{FF2B5EF4-FFF2-40B4-BE49-F238E27FC236}">
                <a16:creationId xmlns:a16="http://schemas.microsoft.com/office/drawing/2014/main" id="{98273595-46A7-4400-8409-5EB611119F9D}"/>
              </a:ext>
            </a:extLst>
          </p:cNvPr>
          <p:cNvSpPr txBox="1"/>
          <p:nvPr/>
        </p:nvSpPr>
        <p:spPr>
          <a:xfrm>
            <a:off x="2926080" y="2519466"/>
            <a:ext cx="5632704" cy="461665"/>
          </a:xfrm>
          <a:prstGeom prst="rect">
            <a:avLst/>
          </a:prstGeom>
          <a:noFill/>
        </p:spPr>
        <p:txBody>
          <a:bodyPr wrap="square" rtlCol="0">
            <a:spAutoFit/>
          </a:bodyPr>
          <a:lstStyle/>
          <a:p>
            <a:r>
              <a:rPr lang="en-US" sz="2400" b="1" i="1">
                <a:solidFill>
                  <a:srgbClr val="28877C"/>
                </a:solidFill>
              </a:rPr>
              <a:t>To Present in Plenary</a:t>
            </a:r>
          </a:p>
        </p:txBody>
      </p:sp>
      <p:sp>
        <p:nvSpPr>
          <p:cNvPr id="22" name="TextBox 21">
            <a:extLst>
              <a:ext uri="{FF2B5EF4-FFF2-40B4-BE49-F238E27FC236}">
                <a16:creationId xmlns:a16="http://schemas.microsoft.com/office/drawing/2014/main" id="{84B0C137-A11D-F877-98A2-8876CE972166}"/>
              </a:ext>
            </a:extLst>
          </p:cNvPr>
          <p:cNvSpPr txBox="1"/>
          <p:nvPr/>
        </p:nvSpPr>
        <p:spPr>
          <a:xfrm>
            <a:off x="2583180" y="3156698"/>
            <a:ext cx="6099048" cy="1938992"/>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Key facts of the vignette</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How was the case was first noticed in the FP/SRH clinic? </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What are your gender- and GBV-relevant observations?</a:t>
            </a:r>
          </a:p>
          <a:p>
            <a:pPr marL="342900" marR="0" lvl="0" indent="-342900">
              <a:spcBef>
                <a:spcPts val="600"/>
              </a:spcBef>
              <a:spcAft>
                <a:spcPts val="600"/>
              </a:spcAft>
              <a:buClr>
                <a:srgbClr val="000000"/>
              </a:buClr>
              <a:buSzPts val="1100"/>
              <a:buFont typeface="Symbol" pitchFamily="2" charset="2"/>
              <a:buChar char=""/>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What are the solution points you considered—to handle the case? </a:t>
            </a:r>
          </a:p>
        </p:txBody>
      </p:sp>
      <p:grpSp>
        <p:nvGrpSpPr>
          <p:cNvPr id="23" name="Group 22">
            <a:extLst>
              <a:ext uri="{FF2B5EF4-FFF2-40B4-BE49-F238E27FC236}">
                <a16:creationId xmlns:a16="http://schemas.microsoft.com/office/drawing/2014/main" id="{EA8E9AC5-B787-C77A-A53C-992B54393E1A}"/>
              </a:ext>
            </a:extLst>
          </p:cNvPr>
          <p:cNvGrpSpPr/>
          <p:nvPr/>
        </p:nvGrpSpPr>
        <p:grpSpPr>
          <a:xfrm>
            <a:off x="-4064" y="6350000"/>
            <a:ext cx="12192000" cy="508000"/>
            <a:chOff x="-4064" y="6350000"/>
            <a:chExt cx="12192000" cy="508000"/>
          </a:xfrm>
        </p:grpSpPr>
        <p:pic>
          <p:nvPicPr>
            <p:cNvPr id="24" name="Picture 23">
              <a:extLst>
                <a:ext uri="{FF2B5EF4-FFF2-40B4-BE49-F238E27FC236}">
                  <a16:creationId xmlns:a16="http://schemas.microsoft.com/office/drawing/2014/main" id="{B8A39C00-28C8-D689-D3BD-F92BD7EE1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5" name="Rectangle 24">
              <a:extLst>
                <a:ext uri="{FF2B5EF4-FFF2-40B4-BE49-F238E27FC236}">
                  <a16:creationId xmlns:a16="http://schemas.microsoft.com/office/drawing/2014/main" id="{797E5CFA-4BE2-E7D6-A0C3-5D79BE68C01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3AD35B77-B50A-3B53-807C-49F776112783}"/>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17035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6306-72F1-4F07-B6B8-1407CBADA782}"/>
              </a:ext>
            </a:extLst>
          </p:cNvPr>
          <p:cNvSpPr>
            <a:spLocks noGrp="1"/>
          </p:cNvSpPr>
          <p:nvPr>
            <p:ph type="title"/>
          </p:nvPr>
        </p:nvSpPr>
        <p:spPr>
          <a:xfrm>
            <a:off x="0" y="1184194"/>
            <a:ext cx="12187936" cy="900546"/>
          </a:xfrm>
        </p:spPr>
        <p:txBody>
          <a:bodyPr>
            <a:normAutofit/>
          </a:bodyPr>
          <a:lstStyle/>
          <a:p>
            <a:pPr algn="ctr">
              <a:lnSpc>
                <a:spcPct val="100000"/>
              </a:lnSpc>
              <a:spcBef>
                <a:spcPts val="600"/>
              </a:spcBef>
            </a:pPr>
            <a:r>
              <a:rPr lang="en-US" sz="3400" b="1" i="0" u="none" strike="noStrike" baseline="0">
                <a:solidFill>
                  <a:srgbClr val="224494"/>
                </a:solidFill>
                <a:latin typeface="Calibri" panose="020F0502020204030204" pitchFamily="34" charset="0"/>
                <a:cs typeface="Calibri" panose="020F0502020204030204" pitchFamily="34" charset="0"/>
              </a:rPr>
              <a:t>Values Clarification</a:t>
            </a:r>
            <a:endParaRPr lang="en-US" sz="3400">
              <a:solidFill>
                <a:srgbClr val="224494"/>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4662A7-AE51-483F-BDFC-05EA2AB8C3ED}"/>
              </a:ext>
            </a:extLst>
          </p:cNvPr>
          <p:cNvSpPr>
            <a:spLocks noGrp="1"/>
          </p:cNvSpPr>
          <p:nvPr>
            <p:ph idx="1"/>
          </p:nvPr>
        </p:nvSpPr>
        <p:spPr>
          <a:xfrm>
            <a:off x="1659636" y="2915638"/>
            <a:ext cx="8860536" cy="1597705"/>
          </a:xfrm>
        </p:spPr>
        <p:txBody>
          <a:bodyPr>
            <a:normAutofit/>
          </a:bodyPr>
          <a:lstStyle/>
          <a:p>
            <a:pPr>
              <a:lnSpc>
                <a:spcPct val="100000"/>
              </a:lnSpc>
              <a:spcBef>
                <a:spcPts val="600"/>
              </a:spcBef>
            </a:pPr>
            <a:r>
              <a:rPr lang="en-US" sz="2400">
                <a:latin typeface="Calibri" panose="020F0502020204030204" pitchFamily="34" charset="0"/>
                <a:cs typeface="Calibri" panose="020F0502020204030204" pitchFamily="34" charset="0"/>
              </a:rPr>
              <a:t>There is no right answer</a:t>
            </a:r>
          </a:p>
          <a:p>
            <a:pPr>
              <a:lnSpc>
                <a:spcPct val="100000"/>
              </a:lnSpc>
              <a:spcBef>
                <a:spcPts val="600"/>
              </a:spcBef>
            </a:pPr>
            <a:r>
              <a:rPr lang="en-US" sz="2400">
                <a:latin typeface="Calibri" panose="020F0502020204030204" pitchFamily="34" charset="0"/>
                <a:cs typeface="Calibri" panose="020F0502020204030204" pitchFamily="34" charset="0"/>
              </a:rPr>
              <a:t>Be prepared to share why you have placed yourself where you have</a:t>
            </a:r>
          </a:p>
          <a:p>
            <a:pPr>
              <a:lnSpc>
                <a:spcPct val="100000"/>
              </a:lnSpc>
              <a:spcBef>
                <a:spcPts val="600"/>
              </a:spcBef>
            </a:pPr>
            <a:r>
              <a:rPr lang="en-US" sz="2400">
                <a:latin typeface="Calibri" panose="020F0502020204030204" pitchFamily="34" charset="0"/>
                <a:cs typeface="Calibri" panose="020F0502020204030204" pitchFamily="34" charset="0"/>
              </a:rPr>
              <a:t>Power dynamics, values, and beliefs are complicated</a:t>
            </a:r>
          </a:p>
        </p:txBody>
      </p:sp>
      <p:grpSp>
        <p:nvGrpSpPr>
          <p:cNvPr id="4" name="Group 3">
            <a:extLst>
              <a:ext uri="{FF2B5EF4-FFF2-40B4-BE49-F238E27FC236}">
                <a16:creationId xmlns:a16="http://schemas.microsoft.com/office/drawing/2014/main" id="{77636A18-CD68-7E4B-5E15-FDD02062AAE1}"/>
              </a:ext>
            </a:extLst>
          </p:cNvPr>
          <p:cNvGrpSpPr/>
          <p:nvPr/>
        </p:nvGrpSpPr>
        <p:grpSpPr>
          <a:xfrm>
            <a:off x="-4064" y="6350000"/>
            <a:ext cx="12192000" cy="508000"/>
            <a:chOff x="-4064" y="6350000"/>
            <a:chExt cx="12192000" cy="508000"/>
          </a:xfrm>
        </p:grpSpPr>
        <p:pic>
          <p:nvPicPr>
            <p:cNvPr id="5" name="Picture 4">
              <a:extLst>
                <a:ext uri="{FF2B5EF4-FFF2-40B4-BE49-F238E27FC236}">
                  <a16:creationId xmlns:a16="http://schemas.microsoft.com/office/drawing/2014/main" id="{A85EF0F8-B3D5-D632-404C-CD2A5094A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2" name="Rectangle 11">
              <a:extLst>
                <a:ext uri="{FF2B5EF4-FFF2-40B4-BE49-F238E27FC236}">
                  <a16:creationId xmlns:a16="http://schemas.microsoft.com/office/drawing/2014/main" id="{84A41594-C8E9-A55E-1130-896C05600D9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8A58565-22B3-CF64-EA36-121EDBA20AF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38D3834-0FC4-BA12-249E-1D8DBD58A548}"/>
              </a:ext>
            </a:extLst>
          </p:cNvPr>
          <p:cNvSpPr txBox="1"/>
          <p:nvPr/>
        </p:nvSpPr>
        <p:spPr>
          <a:xfrm>
            <a:off x="-4064" y="1899766"/>
            <a:ext cx="12187936" cy="523220"/>
          </a:xfrm>
          <a:prstGeom prst="rect">
            <a:avLst/>
          </a:prstGeom>
          <a:noFill/>
        </p:spPr>
        <p:txBody>
          <a:bodyPr wrap="square">
            <a:spAutoFit/>
          </a:bodyPr>
          <a:lstStyle/>
          <a:p>
            <a:pPr marL="0" indent="0" algn="ctr">
              <a:lnSpc>
                <a:spcPct val="100000"/>
              </a:lnSpc>
              <a:spcBef>
                <a:spcPts val="600"/>
              </a:spcBef>
              <a:buNone/>
            </a:pPr>
            <a:r>
              <a:rPr lang="en-US" sz="2800" b="1">
                <a:solidFill>
                  <a:srgbClr val="28877C"/>
                </a:solidFill>
                <a:latin typeface="Calibri" panose="020F0502020204030204" pitchFamily="34" charset="0"/>
                <a:cs typeface="Calibri" panose="020F0502020204030204" pitchFamily="34" charset="0"/>
              </a:rPr>
              <a:t>Vote with Your Feet</a:t>
            </a:r>
          </a:p>
        </p:txBody>
      </p:sp>
      <p:pic>
        <p:nvPicPr>
          <p:cNvPr id="17" name="Picture 16" descr="Icon&#10;&#10;Description automatically generated with medium confidence">
            <a:extLst>
              <a:ext uri="{FF2B5EF4-FFF2-40B4-BE49-F238E27FC236}">
                <a16:creationId xmlns:a16="http://schemas.microsoft.com/office/drawing/2014/main" id="{A83ECB8C-C1FD-3481-0E7F-F65F28908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768" y="769546"/>
            <a:ext cx="1899766" cy="1899766"/>
          </a:xfrm>
          <a:prstGeom prst="rect">
            <a:avLst/>
          </a:prstGeom>
        </p:spPr>
      </p:pic>
    </p:spTree>
    <p:extLst>
      <p:ext uri="{BB962C8B-B14F-4D97-AF65-F5344CB8AC3E}">
        <p14:creationId xmlns:p14="http://schemas.microsoft.com/office/powerpoint/2010/main" val="334436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6306-72F1-4F07-B6B8-1407CBADA782}"/>
              </a:ext>
            </a:extLst>
          </p:cNvPr>
          <p:cNvSpPr>
            <a:spLocks noGrp="1"/>
          </p:cNvSpPr>
          <p:nvPr>
            <p:ph type="title"/>
          </p:nvPr>
        </p:nvSpPr>
        <p:spPr>
          <a:xfrm>
            <a:off x="-4064" y="540328"/>
            <a:ext cx="12192000" cy="900546"/>
          </a:xfrm>
        </p:spPr>
        <p:txBody>
          <a:bodyPr>
            <a:normAutofit/>
          </a:bodyPr>
          <a:lstStyle/>
          <a:p>
            <a:pPr algn="ctr">
              <a:lnSpc>
                <a:spcPct val="100000"/>
              </a:lnSpc>
              <a:spcBef>
                <a:spcPts val="600"/>
              </a:spcBef>
            </a:pPr>
            <a:r>
              <a:rPr lang="en-US" sz="3400" b="1" i="0" u="none" strike="noStrike" baseline="0">
                <a:solidFill>
                  <a:srgbClr val="224494"/>
                </a:solidFill>
                <a:latin typeface="Calibri" panose="020F0502020204030204" pitchFamily="34" charset="0"/>
                <a:cs typeface="Calibri" panose="020F0502020204030204" pitchFamily="34" charset="0"/>
              </a:rPr>
              <a:t>Key Takeaways</a:t>
            </a:r>
            <a:endParaRPr lang="en-US" sz="3400">
              <a:solidFill>
                <a:srgbClr val="224494"/>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4662A7-AE51-483F-BDFC-05EA2AB8C3ED}"/>
              </a:ext>
            </a:extLst>
          </p:cNvPr>
          <p:cNvSpPr>
            <a:spLocks noGrp="1"/>
          </p:cNvSpPr>
          <p:nvPr>
            <p:ph idx="1"/>
          </p:nvPr>
        </p:nvSpPr>
        <p:spPr>
          <a:xfrm>
            <a:off x="2580888" y="1630562"/>
            <a:ext cx="8071625" cy="4555981"/>
          </a:xfrm>
        </p:spPr>
        <p:txBody>
          <a:bodyPr>
            <a:normAutofit/>
          </a:bodyPr>
          <a:lstStyle/>
          <a:p>
            <a:pPr>
              <a:lnSpc>
                <a:spcPct val="100000"/>
              </a:lnSpc>
              <a:spcBef>
                <a:spcPts val="600"/>
              </a:spcBef>
              <a:spcAft>
                <a:spcPts val="800"/>
              </a:spcAft>
            </a:pPr>
            <a:r>
              <a:rPr lang="en-US" sz="2400" i="0" u="none" strike="noStrike" baseline="0">
                <a:solidFill>
                  <a:srgbClr val="000000"/>
                </a:solidFill>
                <a:latin typeface="Calibri" panose="020F0502020204030204" pitchFamily="34" charset="0"/>
                <a:cs typeface="Calibri" panose="020F0502020204030204" pitchFamily="34" charset="0"/>
              </a:rPr>
              <a:t>Gender is socially constructed and gives everyone habits, values, biases, and assumptions.  </a:t>
            </a:r>
          </a:p>
          <a:p>
            <a:pPr>
              <a:lnSpc>
                <a:spcPct val="100000"/>
              </a:lnSpc>
              <a:spcBef>
                <a:spcPts val="600"/>
              </a:spcBef>
              <a:spcAft>
                <a:spcPts val="800"/>
              </a:spcAft>
            </a:pPr>
            <a:r>
              <a:rPr lang="en-US" sz="2400">
                <a:solidFill>
                  <a:srgbClr val="000000"/>
                </a:solidFill>
                <a:latin typeface="Calibri" panose="020F0502020204030204" pitchFamily="34" charset="0"/>
                <a:cs typeface="Calibri" panose="020F0502020204030204" pitchFamily="34" charset="0"/>
              </a:rPr>
              <a:t>GBV affects 2 in 3 women in Bangladesh and has significant impacts on FP and SRH outcomes.</a:t>
            </a:r>
          </a:p>
          <a:p>
            <a:pPr>
              <a:lnSpc>
                <a:spcPct val="100000"/>
              </a:lnSpc>
              <a:spcBef>
                <a:spcPts val="600"/>
              </a:spcBef>
              <a:spcAft>
                <a:spcPts val="800"/>
              </a:spcAft>
            </a:pPr>
            <a:r>
              <a:rPr lang="en-US" sz="2400" i="0" u="none" strike="noStrike" baseline="0">
                <a:solidFill>
                  <a:srgbClr val="000000"/>
                </a:solidFill>
                <a:latin typeface="Calibri" panose="020F0502020204030204" pitchFamily="34" charset="0"/>
                <a:cs typeface="Calibri" panose="020F0502020204030204" pitchFamily="34" charset="0"/>
              </a:rPr>
              <a:t> People from all walks of life and of all ages experience GBV.</a:t>
            </a:r>
          </a:p>
          <a:p>
            <a:pPr>
              <a:lnSpc>
                <a:spcPct val="100000"/>
              </a:lnSpc>
              <a:spcBef>
                <a:spcPts val="600"/>
              </a:spcBef>
              <a:spcAft>
                <a:spcPts val="800"/>
              </a:spcAft>
            </a:pPr>
            <a:r>
              <a:rPr lang="en-US" sz="2400">
                <a:solidFill>
                  <a:srgbClr val="000000"/>
                </a:solidFill>
                <a:latin typeface="Calibri" panose="020F0502020204030204" pitchFamily="34" charset="0"/>
                <a:cs typeface="Calibri" panose="020F0502020204030204" pitchFamily="34" charset="0"/>
              </a:rPr>
              <a:t> Reproductive coercion is GBV.</a:t>
            </a:r>
          </a:p>
          <a:p>
            <a:pPr>
              <a:lnSpc>
                <a:spcPct val="100000"/>
              </a:lnSpc>
              <a:spcBef>
                <a:spcPts val="600"/>
              </a:spcBef>
              <a:spcAft>
                <a:spcPts val="800"/>
              </a:spcAft>
            </a:pPr>
            <a:r>
              <a:rPr lang="en-US" sz="2400">
                <a:solidFill>
                  <a:srgbClr val="000000"/>
                </a:solidFill>
                <a:latin typeface="Calibri" panose="020F0502020204030204" pitchFamily="34" charset="0"/>
                <a:cs typeface="Calibri" panose="020F0502020204030204" pitchFamily="34" charset="0"/>
              </a:rPr>
              <a:t>Addressing GBV is something men and women can and should tackle together.</a:t>
            </a:r>
          </a:p>
          <a:p>
            <a:pPr marL="0" indent="0">
              <a:lnSpc>
                <a:spcPct val="100000"/>
              </a:lnSpc>
              <a:spcBef>
                <a:spcPts val="600"/>
              </a:spcBef>
              <a:spcAft>
                <a:spcPts val="800"/>
              </a:spcAft>
              <a:buNone/>
            </a:pPr>
            <a:endParaRPr lang="en-US" sz="2400" b="1" i="0" u="none" strike="noStrike" baseline="0">
              <a:solidFill>
                <a:srgbClr val="000000"/>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9556C34-2EA0-4D01-9FFF-D8618524F162}"/>
              </a:ext>
            </a:extLst>
          </p:cNvPr>
          <p:cNvGrpSpPr/>
          <p:nvPr/>
        </p:nvGrpSpPr>
        <p:grpSpPr>
          <a:xfrm>
            <a:off x="-4064" y="6350000"/>
            <a:ext cx="12192000" cy="508000"/>
            <a:chOff x="-4064" y="6350000"/>
            <a:chExt cx="12192000" cy="508000"/>
          </a:xfrm>
        </p:grpSpPr>
        <p:pic>
          <p:nvPicPr>
            <p:cNvPr id="5" name="Picture 4">
              <a:extLst>
                <a:ext uri="{FF2B5EF4-FFF2-40B4-BE49-F238E27FC236}">
                  <a16:creationId xmlns:a16="http://schemas.microsoft.com/office/drawing/2014/main" id="{436C3286-7A37-7927-373E-2C86D47F6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2" name="Rectangle 11">
              <a:extLst>
                <a:ext uri="{FF2B5EF4-FFF2-40B4-BE49-F238E27FC236}">
                  <a16:creationId xmlns:a16="http://schemas.microsoft.com/office/drawing/2014/main" id="{EBE19750-E7A1-2B22-4E25-43D4673EA91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AD22693-4269-CDDF-098F-F56F2E25759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43172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AF9CC5-D701-458C-80B1-2A7639A17738}"/>
              </a:ext>
            </a:extLst>
          </p:cNvPr>
          <p:cNvSpPr txBox="1"/>
          <p:nvPr/>
        </p:nvSpPr>
        <p:spPr>
          <a:xfrm>
            <a:off x="0" y="3969163"/>
            <a:ext cx="12192000" cy="861774"/>
          </a:xfrm>
          <a:prstGeom prst="rect">
            <a:avLst/>
          </a:prstGeom>
          <a:noFill/>
        </p:spPr>
        <p:txBody>
          <a:bodyPr wrap="square">
            <a:spAutoFit/>
          </a:bodyPr>
          <a:lstStyle/>
          <a:p>
            <a:pPr algn="ctr">
              <a:spcBef>
                <a:spcPts val="600"/>
              </a:spcBef>
            </a:pPr>
            <a:r>
              <a:rPr lang="en-US" sz="5000" b="1">
                <a:solidFill>
                  <a:srgbClr val="224494"/>
                </a:solidFill>
                <a:latin typeface="Calibri" panose="020F0502020204030204" pitchFamily="34" charset="0"/>
                <a:cs typeface="Calibri" panose="020F0502020204030204" pitchFamily="34" charset="0"/>
              </a:rPr>
              <a:t>Questions?</a:t>
            </a:r>
          </a:p>
        </p:txBody>
      </p:sp>
      <p:pic>
        <p:nvPicPr>
          <p:cNvPr id="9" name="Picture 8">
            <a:extLst>
              <a:ext uri="{FF2B5EF4-FFF2-40B4-BE49-F238E27FC236}">
                <a16:creationId xmlns:a16="http://schemas.microsoft.com/office/drawing/2014/main" id="{EF7155BA-3223-442A-9C25-CCAB99CE85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60695" y="913850"/>
            <a:ext cx="2662482" cy="2662482"/>
          </a:xfrm>
          <a:prstGeom prst="rect">
            <a:avLst/>
          </a:prstGeom>
        </p:spPr>
      </p:pic>
      <p:grpSp>
        <p:nvGrpSpPr>
          <p:cNvPr id="2" name="Group 1">
            <a:extLst>
              <a:ext uri="{FF2B5EF4-FFF2-40B4-BE49-F238E27FC236}">
                <a16:creationId xmlns:a16="http://schemas.microsoft.com/office/drawing/2014/main" id="{C295FDFD-EAB4-7BF9-2E0B-DD7DD6B0C021}"/>
              </a:ext>
            </a:extLst>
          </p:cNvPr>
          <p:cNvGrpSpPr/>
          <p:nvPr/>
        </p:nvGrpSpPr>
        <p:grpSpPr>
          <a:xfrm>
            <a:off x="-4064" y="6350000"/>
            <a:ext cx="12192000" cy="508000"/>
            <a:chOff x="-4064" y="6350000"/>
            <a:chExt cx="12192000" cy="508000"/>
          </a:xfrm>
        </p:grpSpPr>
        <p:pic>
          <p:nvPicPr>
            <p:cNvPr id="3" name="Picture 2">
              <a:extLst>
                <a:ext uri="{FF2B5EF4-FFF2-40B4-BE49-F238E27FC236}">
                  <a16:creationId xmlns:a16="http://schemas.microsoft.com/office/drawing/2014/main" id="{273722AB-CCD7-984B-EFEF-39FA02763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0" name="Rectangle 9">
              <a:extLst>
                <a:ext uri="{FF2B5EF4-FFF2-40B4-BE49-F238E27FC236}">
                  <a16:creationId xmlns:a16="http://schemas.microsoft.com/office/drawing/2014/main" id="{BE25DE99-C120-7666-EE2D-15F47A30BFF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9D1DFC5-B163-FE30-543A-47D80291189B}"/>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2</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SESSION D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00079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F53526-C645-2717-9BF8-ADE912E4BBBA}"/>
              </a:ext>
            </a:extLst>
          </p:cNvPr>
          <p:cNvPicPr>
            <a:picLocks noChangeAspect="1"/>
          </p:cNvPicPr>
          <p:nvPr/>
        </p:nvPicPr>
        <p:blipFill rotWithShape="1">
          <a:blip r:embed="rId3">
            <a:extLst>
              <a:ext uri="{28A0092B-C50C-407E-A947-70E740481C1C}">
                <a14:useLocalDpi xmlns:a14="http://schemas.microsoft.com/office/drawing/2010/main" val="0"/>
              </a:ext>
            </a:extLst>
          </a:blip>
          <a:srcRect t="1444" b="45738"/>
          <a:stretch/>
        </p:blipFill>
        <p:spPr>
          <a:xfrm>
            <a:off x="0" y="124692"/>
            <a:ext cx="12192000" cy="4829693"/>
          </a:xfrm>
          <a:prstGeom prst="rect">
            <a:avLst/>
          </a:prstGeom>
        </p:spPr>
      </p:pic>
      <p:sp>
        <p:nvSpPr>
          <p:cNvPr id="2" name="TextBox 1">
            <a:extLst>
              <a:ext uri="{FF2B5EF4-FFF2-40B4-BE49-F238E27FC236}">
                <a16:creationId xmlns:a16="http://schemas.microsoft.com/office/drawing/2014/main" id="{7ECB4DA8-9303-A93A-2104-D85694BC8ADB}"/>
              </a:ext>
            </a:extLst>
          </p:cNvPr>
          <p:cNvSpPr txBox="1"/>
          <p:nvPr/>
        </p:nvSpPr>
        <p:spPr>
          <a:xfrm>
            <a:off x="0" y="2998113"/>
            <a:ext cx="12192000" cy="861774"/>
          </a:xfrm>
          <a:prstGeom prst="rect">
            <a:avLst/>
          </a:prstGeom>
          <a:noFill/>
        </p:spPr>
        <p:txBody>
          <a:bodyPr wrap="square">
            <a:spAutoFit/>
          </a:bodyPr>
          <a:lstStyle/>
          <a:p>
            <a:pPr algn="ctr">
              <a:spcBef>
                <a:spcPts val="600"/>
              </a:spcBef>
            </a:pPr>
            <a:r>
              <a:rPr lang="en-US" sz="5000" b="1">
                <a:solidFill>
                  <a:schemeClr val="bg1"/>
                </a:solidFill>
                <a:latin typeface="Calibri" panose="020F0502020204030204" pitchFamily="34" charset="0"/>
                <a:cs typeface="Calibri" panose="020F0502020204030204" pitchFamily="34" charset="0"/>
              </a:rPr>
              <a:t>Thank you!</a:t>
            </a:r>
          </a:p>
        </p:txBody>
      </p:sp>
      <p:pic>
        <p:nvPicPr>
          <p:cNvPr id="3" name="Picture 2" descr="A close up of a sign&#10;&#10;Description automatically generated">
            <a:extLst>
              <a:ext uri="{FF2B5EF4-FFF2-40B4-BE49-F238E27FC236}">
                <a16:creationId xmlns:a16="http://schemas.microsoft.com/office/drawing/2014/main" id="{A1A4832D-04CD-BB0B-AAEB-5BDDB480176F}"/>
              </a:ext>
            </a:extLst>
          </p:cNvPr>
          <p:cNvPicPr>
            <a:picLocks noChangeAspect="1"/>
          </p:cNvPicPr>
          <p:nvPr/>
        </p:nvPicPr>
        <p:blipFill>
          <a:blip r:embed="rId4"/>
          <a:stretch>
            <a:fillRect/>
          </a:stretch>
        </p:blipFill>
        <p:spPr>
          <a:xfrm>
            <a:off x="844408" y="5716759"/>
            <a:ext cx="2182255" cy="652290"/>
          </a:xfrm>
          <a:prstGeom prst="rect">
            <a:avLst/>
          </a:prstGeom>
        </p:spPr>
      </p:pic>
      <p:pic>
        <p:nvPicPr>
          <p:cNvPr id="5" name="Picture 4" descr="A close up of a sign&#10;&#10;Description automatically generated">
            <a:extLst>
              <a:ext uri="{FF2B5EF4-FFF2-40B4-BE49-F238E27FC236}">
                <a16:creationId xmlns:a16="http://schemas.microsoft.com/office/drawing/2014/main" id="{529D44C0-F21F-F51C-7CA2-5D49381A89EA}"/>
              </a:ext>
            </a:extLst>
          </p:cNvPr>
          <p:cNvPicPr>
            <a:picLocks noChangeAspect="1"/>
          </p:cNvPicPr>
          <p:nvPr/>
        </p:nvPicPr>
        <p:blipFill>
          <a:blip r:embed="rId5"/>
          <a:stretch>
            <a:fillRect/>
          </a:stretch>
        </p:blipFill>
        <p:spPr>
          <a:xfrm>
            <a:off x="4899326" y="5813025"/>
            <a:ext cx="2393347" cy="459757"/>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1AD3B052-BE4E-47E7-1326-0C2FB394BA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8718" y="5406645"/>
            <a:ext cx="3288981" cy="1094740"/>
          </a:xfrm>
          <a:prstGeom prst="rect">
            <a:avLst/>
          </a:prstGeom>
        </p:spPr>
      </p:pic>
    </p:spTree>
    <p:extLst>
      <p:ext uri="{BB962C8B-B14F-4D97-AF65-F5344CB8AC3E}">
        <p14:creationId xmlns:p14="http://schemas.microsoft.com/office/powerpoint/2010/main" val="238363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2">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8" y="4029140"/>
            <a:ext cx="12192000" cy="2314612"/>
          </a:xfrm>
          <a:custGeom>
            <a:avLst/>
            <a:gdLst/>
            <a:ahLst/>
            <a:cxnLst/>
            <a:rect l="0" t="0" r="0" b="0"/>
            <a:pathLst>
              <a:path w="9144000" h="2180844">
                <a:moveTo>
                  <a:pt x="0" y="0"/>
                </a:moveTo>
                <a:lnTo>
                  <a:pt x="9144000" y="0"/>
                </a:lnTo>
                <a:lnTo>
                  <a:pt x="9144000" y="2180844"/>
                </a:lnTo>
                <a:lnTo>
                  <a:pt x="0" y="2180844"/>
                </a:lnTo>
                <a:lnTo>
                  <a:pt x="0" y="0"/>
                </a:lnTo>
              </a:path>
            </a:pathLst>
          </a:custGeom>
          <a:solidFill>
            <a:srgbClr val="28877C"/>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29631" y="5167770"/>
            <a:ext cx="10515600" cy="829240"/>
          </a:xfrm>
        </p:spPr>
        <p:txBody>
          <a:bodyPr>
            <a:normAutofit/>
          </a:bodyPr>
          <a:lstStyle/>
          <a:p>
            <a:pPr marL="0" indent="0">
              <a:lnSpc>
                <a:spcPct val="100000"/>
              </a:lnSpc>
              <a:spcBef>
                <a:spcPts val="600"/>
              </a:spcBef>
              <a:buNone/>
            </a:pPr>
            <a:r>
              <a:rPr lang="en-US" sz="4800" b="1">
                <a:solidFill>
                  <a:schemeClr val="bg1"/>
                </a:solidFill>
                <a:latin typeface="Calibri" panose="020F0502020204030204" pitchFamily="34" charset="0"/>
                <a:cs typeface="Calibri" panose="020F0502020204030204" pitchFamily="34" charset="0"/>
              </a:rPr>
              <a:t>Understanding Gender and GBV</a:t>
            </a: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29631" y="4339426"/>
            <a:ext cx="10515600" cy="1030402"/>
          </a:xfrm>
        </p:spPr>
        <p:txBody>
          <a:bodyPr>
            <a:normAutofit/>
          </a:bodyPr>
          <a:lstStyle/>
          <a:p>
            <a:pPr>
              <a:lnSpc>
                <a:spcPct val="100000"/>
              </a:lnSpc>
              <a:spcBef>
                <a:spcPts val="600"/>
              </a:spcBef>
            </a:pPr>
            <a:r>
              <a:rPr lang="en-US" sz="6000" b="1">
                <a:solidFill>
                  <a:schemeClr val="bg1"/>
                </a:solidFill>
                <a:latin typeface="Calibri" panose="020F0502020204030204" pitchFamily="34" charset="0"/>
                <a:cs typeface="Calibri" panose="020F0502020204030204" pitchFamily="34" charset="0"/>
              </a:rPr>
              <a:t>Module 1</a:t>
            </a:r>
          </a:p>
        </p:txBody>
      </p:sp>
      <p:sp>
        <p:nvSpPr>
          <p:cNvPr id="4" name="Rectangle 3">
            <a:extLst>
              <a:ext uri="{FF2B5EF4-FFF2-40B4-BE49-F238E27FC236}">
                <a16:creationId xmlns:a16="http://schemas.microsoft.com/office/drawing/2014/main" id="{73B327C3-4E79-DAB1-9746-770FA45EF3F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8901634-181C-5E44-A1AF-6E821F1537A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34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effectLst/>
                <a:latin typeface="Calibri" panose="020F0502020204030204" pitchFamily="34" charset="0"/>
                <a:ea typeface="Calibri" panose="020F0502020204030204" pitchFamily="34" charset="0"/>
                <a:cs typeface="Vrinda" panose="020B0502040204020203" pitchFamily="34" charset="0"/>
              </a:rPr>
              <a:t>Understanding Gender in FP Services</a:t>
            </a:r>
            <a:r>
              <a:rPr lang="en-US" sz="3200" b="1">
                <a:solidFill>
                  <a:srgbClr val="28877C"/>
                </a:solidFill>
                <a:effectLst/>
              </a:rPr>
              <a:t> </a:t>
            </a:r>
            <a:endParaRPr lang="en-US" sz="3200" b="1">
              <a:solidFill>
                <a:srgbClr val="28877C"/>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1 | SESSION A</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639492"/>
            <a:ext cx="8892766" cy="1354217"/>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0" marR="0" lvl="0" indent="0">
              <a:spcBef>
                <a:spcPts val="600"/>
              </a:spcBef>
              <a:spcAft>
                <a:spcPts val="600"/>
              </a:spcAft>
              <a:buClr>
                <a:srgbClr val="0D0D0D"/>
              </a:buClr>
              <a:buSzPts val="1100"/>
              <a:buNone/>
            </a:pPr>
            <a:r>
              <a:rPr lang="en-US" sz="2400">
                <a:effectLst/>
                <a:latin typeface="Calibri" panose="020F0502020204030204" pitchFamily="34" charset="0"/>
                <a:ea typeface="Calibri" panose="020F0502020204030204" pitchFamily="34" charset="0"/>
                <a:cs typeface="Vrinda" panose="020B0502040204020203" pitchFamily="34" charset="0"/>
              </a:rPr>
              <a:t>Gain clear concepts of gender, gender equity and equality, and their impact on power and violence. </a:t>
            </a: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70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5CA7B-CF5F-87AF-BA48-51CF9F29F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5DEDF75A-1A1B-4B84-96D8-BFE4D029EAFC}"/>
              </a:ext>
            </a:extLst>
          </p:cNvPr>
          <p:cNvSpPr>
            <a:spLocks noGrp="1"/>
          </p:cNvSpPr>
          <p:nvPr>
            <p:ph type="title"/>
          </p:nvPr>
        </p:nvSpPr>
        <p:spPr>
          <a:xfrm>
            <a:off x="8126" y="1230585"/>
            <a:ext cx="12183873" cy="809526"/>
          </a:xfrm>
        </p:spPr>
        <p:txBody>
          <a:bodyPr>
            <a:noAutofit/>
          </a:bodyPr>
          <a:lstStyle/>
          <a:p>
            <a:pPr algn="ctr">
              <a:lnSpc>
                <a:spcPct val="100000"/>
              </a:lnSpc>
              <a:spcBef>
                <a:spcPts val="600"/>
              </a:spcBef>
            </a:pP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What Does Gender Mean to You?</a:t>
            </a:r>
            <a:endParaRPr lang="en-US" sz="3200">
              <a:solidFill>
                <a:srgbClr val="224494"/>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BCD3720-9B79-4793-9A5A-DBCA6CC5DA95}"/>
              </a:ext>
            </a:extLst>
          </p:cNvPr>
          <p:cNvSpPr txBox="1"/>
          <p:nvPr/>
        </p:nvSpPr>
        <p:spPr>
          <a:xfrm>
            <a:off x="1936698" y="2127574"/>
            <a:ext cx="8318604" cy="2985433"/>
          </a:xfrm>
          <a:prstGeom prst="rect">
            <a:avLst/>
          </a:prstGeom>
          <a:noFill/>
        </p:spPr>
        <p:txBody>
          <a:bodyPr wrap="square" rtlCol="0">
            <a:spAutoFit/>
          </a:bodyPr>
          <a:lstStyle/>
          <a:p>
            <a:pPr algn="ctr"/>
            <a:r>
              <a:rPr lang="en-US" sz="2400" i="1"/>
              <a:t>Turn to a person near you and share reflections</a:t>
            </a:r>
          </a:p>
          <a:p>
            <a:pPr algn="ctr"/>
            <a:r>
              <a:rPr lang="en-US" sz="2400" i="1"/>
              <a:t> based on these three questions:</a:t>
            </a:r>
          </a:p>
          <a:p>
            <a:endParaRPr lang="en-US" sz="2400" b="1"/>
          </a:p>
          <a:p>
            <a:pPr marL="914400" indent="-509588">
              <a:buFont typeface="+mj-lt"/>
              <a:buAutoNum type="arabicPeriod"/>
            </a:pPr>
            <a:r>
              <a:rPr lang="en-US" sz="2400" b="1"/>
              <a:t>Share a time when you became aware of your gender.   </a:t>
            </a:r>
            <a:br>
              <a:rPr lang="en-US" sz="2400" b="1"/>
            </a:br>
            <a:endParaRPr lang="en-US" sz="1000" b="1"/>
          </a:p>
          <a:p>
            <a:pPr marL="914400" indent="-509588">
              <a:buFont typeface="+mj-lt"/>
              <a:buAutoNum type="arabicPeriod"/>
            </a:pPr>
            <a:r>
              <a:rPr lang="en-US" sz="2400" b="1"/>
              <a:t>Describe a time when you felt happy about your gender.   </a:t>
            </a:r>
            <a:br>
              <a:rPr lang="en-US" sz="2400" b="1"/>
            </a:br>
            <a:endParaRPr lang="en-US" sz="1000" b="1"/>
          </a:p>
          <a:p>
            <a:pPr marL="914400" indent="-509588">
              <a:buFont typeface="+mj-lt"/>
              <a:buAutoNum type="arabicPeriod"/>
            </a:pPr>
            <a:r>
              <a:rPr lang="en-US" sz="2400" b="1"/>
              <a:t>Has there been a time when you felt scared, discriminated against, or sad because of your gender?</a:t>
            </a:r>
          </a:p>
        </p:txBody>
      </p:sp>
      <p:sp>
        <p:nvSpPr>
          <p:cNvPr id="7" name="Rectangle 6">
            <a:extLst>
              <a:ext uri="{FF2B5EF4-FFF2-40B4-BE49-F238E27FC236}">
                <a16:creationId xmlns:a16="http://schemas.microsoft.com/office/drawing/2014/main" id="{A3257864-5A24-2E51-BEB1-AAD123F217B1}"/>
              </a:ext>
            </a:extLst>
          </p:cNvPr>
          <p:cNvSpPr/>
          <p:nvPr/>
        </p:nvSpPr>
        <p:spPr>
          <a:xfrm>
            <a:off x="652678" y="6446792"/>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9" name="Rectangle 8">
            <a:extLst>
              <a:ext uri="{FF2B5EF4-FFF2-40B4-BE49-F238E27FC236}">
                <a16:creationId xmlns:a16="http://schemas.microsoft.com/office/drawing/2014/main" id="{80F2FBFF-3226-28E6-EBC4-8C6E06E5A43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53DF6FE-996D-9758-682A-B30864B8B65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53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4AFA0-4CE0-B8B1-3339-F3A46FA6E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6" name="Content Placeholder 2">
            <a:extLst>
              <a:ext uri="{FF2B5EF4-FFF2-40B4-BE49-F238E27FC236}">
                <a16:creationId xmlns:a16="http://schemas.microsoft.com/office/drawing/2014/main" id="{5A7E9778-EE3B-495F-8DF6-EFCCE5ACD74B}"/>
              </a:ext>
            </a:extLst>
          </p:cNvPr>
          <p:cNvSpPr>
            <a:spLocks noGrp="1"/>
          </p:cNvSpPr>
          <p:nvPr>
            <p:ph idx="1"/>
          </p:nvPr>
        </p:nvSpPr>
        <p:spPr>
          <a:xfrm>
            <a:off x="1796220" y="1861380"/>
            <a:ext cx="8599559" cy="3178972"/>
          </a:xfrm>
        </p:spPr>
        <p:txBody>
          <a:bodyPr>
            <a:normAutofit/>
          </a:bodyPr>
          <a:lstStyle/>
          <a:p>
            <a:pPr marL="0" indent="0">
              <a:lnSpc>
                <a:spcPct val="120000"/>
              </a:lnSpc>
              <a:spcBef>
                <a:spcPts val="600"/>
              </a:spcBef>
              <a:buNone/>
            </a:pPr>
            <a:r>
              <a:rPr lang="en-US" sz="2400" b="1">
                <a:solidFill>
                  <a:srgbClr val="262626"/>
                </a:solidFill>
                <a:effectLst/>
                <a:latin typeface="Calibri" panose="020F0502020204030204" pitchFamily="34" charset="0"/>
                <a:ea typeface="Calibri" panose="020F0502020204030204" pitchFamily="34" charset="0"/>
                <a:cs typeface="Calibri" panose="020F0502020204030204" pitchFamily="34" charset="0"/>
              </a:rPr>
              <a:t>Gender</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US" sz="240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is about the roles, norms, and behaviors that society consider appropriate for women, men, girls, boys, and those with diverse gender identities, such as transgender. These are socially constructed and vary widely within and across cultures, religions, class, and ethnicity. For example, in many societies a common gender norm is that women and girls should do most of the domestic work.</a:t>
            </a:r>
            <a:endParaRPr lang="en-US" sz="240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1AA4710-FB03-428B-83A7-ABD951E50B0A}"/>
              </a:ext>
            </a:extLst>
          </p:cNvPr>
          <p:cNvSpPr>
            <a:spLocks noGrp="1"/>
          </p:cNvSpPr>
          <p:nvPr>
            <p:ph type="title"/>
          </p:nvPr>
        </p:nvSpPr>
        <p:spPr>
          <a:xfrm>
            <a:off x="8127" y="902101"/>
            <a:ext cx="12192000" cy="1325563"/>
          </a:xfrm>
        </p:spPr>
        <p:txBody>
          <a:bodyPr>
            <a:normAutofit/>
          </a:bodyPr>
          <a:lstStyle/>
          <a:p>
            <a:pPr algn="ctr">
              <a:lnSpc>
                <a:spcPct val="100000"/>
              </a:lnSpc>
              <a:spcBef>
                <a:spcPts val="600"/>
              </a:spcBef>
            </a:pPr>
            <a:r>
              <a:rPr lang="en-US" sz="3200" b="1">
                <a:solidFill>
                  <a:srgbClr val="224494"/>
                </a:solidFill>
                <a:effectLst/>
                <a:latin typeface="Calibri" panose="020F0502020204030204" pitchFamily="34" charset="0"/>
                <a:ea typeface="Times New Roman" panose="02020603050405020304" pitchFamily="18" charset="0"/>
                <a:cs typeface="Calibri" panose="020F0502020204030204" pitchFamily="34" charset="0"/>
              </a:rPr>
              <a:t>Definition of Gender</a:t>
            </a:r>
            <a:endParaRPr lang="en-US" sz="3200">
              <a:solidFill>
                <a:srgbClr val="224494"/>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D56E1BC-A72E-49AF-E280-2830F5EDD46B}"/>
              </a:ext>
            </a:extLst>
          </p:cNvPr>
          <p:cNvSpPr/>
          <p:nvPr/>
        </p:nvSpPr>
        <p:spPr>
          <a:xfrm>
            <a:off x="652678" y="6446793"/>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5629F677-5884-72C8-9FC3-5E1B3BF04285}"/>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47ACC7-E4AA-D55D-C347-896E693E3D03}"/>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1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F6A3BFF-7362-AC74-336B-574EE843305D}"/>
              </a:ext>
            </a:extLst>
          </p:cNvPr>
          <p:cNvSpPr txBox="1"/>
          <p:nvPr/>
        </p:nvSpPr>
        <p:spPr>
          <a:xfrm>
            <a:off x="1796220" y="5127815"/>
            <a:ext cx="6099716" cy="333617"/>
          </a:xfrm>
          <a:prstGeom prst="rect">
            <a:avLst/>
          </a:prstGeom>
          <a:noFill/>
        </p:spPr>
        <p:txBody>
          <a:bodyPr wrap="square">
            <a:spAutoFit/>
          </a:bodyPr>
          <a:lstStyle/>
          <a:p>
            <a:pPr marL="0" indent="0">
              <a:lnSpc>
                <a:spcPct val="120000"/>
              </a:lnSpc>
              <a:spcBef>
                <a:spcPts val="600"/>
              </a:spcBef>
              <a:buNone/>
            </a:pPr>
            <a:r>
              <a:rPr lang="en-US" sz="1400" i="1">
                <a:latin typeface="Calibri" panose="020F0502020204030204" pitchFamily="34" charset="0"/>
                <a:cs typeface="Calibri" panose="020F0502020204030204" pitchFamily="34" charset="0"/>
              </a:rPr>
              <a:t>Source: Pathfinder International</a:t>
            </a:r>
          </a:p>
        </p:txBody>
      </p:sp>
    </p:spTree>
    <p:extLst>
      <p:ext uri="{BB962C8B-B14F-4D97-AF65-F5344CB8AC3E}">
        <p14:creationId xmlns:p14="http://schemas.microsoft.com/office/powerpoint/2010/main" val="1451079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22B5BB9FB624D800D7BC0DFDD0AF5" ma:contentTypeVersion="16" ma:contentTypeDescription="Create a new document." ma:contentTypeScope="" ma:versionID="cab84f8a85386658e8d377f859e0c947">
  <xsd:schema xmlns:xsd="http://www.w3.org/2001/XMLSchema" xmlns:xs="http://www.w3.org/2001/XMLSchema" xmlns:p="http://schemas.microsoft.com/office/2006/metadata/properties" xmlns:ns2="718ffff2-1260-4201-9805-b54bf7cd9453" xmlns:ns3="4aadfbfa-84a5-4b1e-92fc-17523af8df01" targetNamespace="http://schemas.microsoft.com/office/2006/metadata/properties" ma:root="true" ma:fieldsID="c52874bd5da85a60cb2c9e000e1cd6b1" ns2:_="" ns3:_="">
    <xsd:import namespace="718ffff2-1260-4201-9805-b54bf7cd9453"/>
    <xsd:import namespace="4aadfbfa-84a5-4b1e-92fc-17523af8df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ffff2-1260-4201-9805-b54bf7cd9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5423ed-6427-4e2a-bd5a-6d34e2bcb7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adfbfa-84a5-4b1e-92fc-17523af8df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6ba7d8-cbd8-4f94-bde0-c07cb770f5c2}" ma:internalName="TaxCatchAll" ma:showField="CatchAllData" ma:web="4aadfbfa-84a5-4b1e-92fc-17523af8df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8ffff2-1260-4201-9805-b54bf7cd9453">
      <Terms xmlns="http://schemas.microsoft.com/office/infopath/2007/PartnerControls"/>
    </lcf76f155ced4ddcb4097134ff3c332f>
    <TaxCatchAll xmlns="4aadfbfa-84a5-4b1e-92fc-17523af8df01" xsi:nil="true"/>
  </documentManagement>
</p:properties>
</file>

<file path=customXml/itemProps1.xml><?xml version="1.0" encoding="utf-8"?>
<ds:datastoreItem xmlns:ds="http://schemas.openxmlformats.org/officeDocument/2006/customXml" ds:itemID="{76EF2F9D-42F0-4620-909D-B9F3251AD0BC}">
  <ds:schemaRefs>
    <ds:schemaRef ds:uri="4aadfbfa-84a5-4b1e-92fc-17523af8df01"/>
    <ds:schemaRef ds:uri="718ffff2-1260-4201-9805-b54bf7cd94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2ECC02-1C39-4E96-ABD3-F18251B5CBFF}">
  <ds:schemaRefs>
    <ds:schemaRef ds:uri="http://schemas.microsoft.com/sharepoint/v3/contenttype/forms"/>
  </ds:schemaRefs>
</ds:datastoreItem>
</file>

<file path=customXml/itemProps3.xml><?xml version="1.0" encoding="utf-8"?>
<ds:datastoreItem xmlns:ds="http://schemas.openxmlformats.org/officeDocument/2006/customXml" ds:itemID="{6AC8EFA7-BD6E-44D9-9038-BABD52C4E43F}">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718ffff2-1260-4201-9805-b54bf7cd9453"/>
    <ds:schemaRef ds:uri="http://purl.org/dc/terms/"/>
    <ds:schemaRef ds:uri="http://schemas.openxmlformats.org/package/2006/metadata/core-properties"/>
    <ds:schemaRef ds:uri="4aadfbfa-84a5-4b1e-92fc-17523af8df0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5336</Words>
  <Application>Microsoft Office PowerPoint</Application>
  <PresentationFormat>Widescreen</PresentationFormat>
  <Paragraphs>575</Paragraphs>
  <Slides>59</Slides>
  <Notes>32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Module 0</vt:lpstr>
      <vt:lpstr>MODULE 0 | SESSION A</vt:lpstr>
      <vt:lpstr>PowerPoint Presentation</vt:lpstr>
      <vt:lpstr>Learning Outcomes </vt:lpstr>
      <vt:lpstr>Module 1</vt:lpstr>
      <vt:lpstr>MODULE 1 | SESSION A</vt:lpstr>
      <vt:lpstr>What Does Gender Mean to You?</vt:lpstr>
      <vt:lpstr>Definition of Gender</vt:lpstr>
      <vt:lpstr>It’s not fair or equal…</vt:lpstr>
      <vt:lpstr>Let’s Try a Gender Quiz</vt:lpstr>
      <vt:lpstr>Understanding the Difference Between Sex and Gender</vt:lpstr>
      <vt:lpstr>PowerPoint Presentation</vt:lpstr>
      <vt:lpstr>PowerPoint Presentation</vt:lpstr>
      <vt:lpstr>PowerPoint Presentation</vt:lpstr>
      <vt:lpstr>PowerPoint Presentation</vt:lpstr>
      <vt:lpstr>PowerPoint Presentation</vt:lpstr>
      <vt:lpstr>MODULE 1 | SESSION B</vt:lpstr>
      <vt:lpstr>Questions to Assess How Gender Affects FP and RH Outcomes</vt:lpstr>
      <vt:lpstr>The Power of FP for Women and Development</vt:lpstr>
      <vt:lpstr>PowerPoint Presentation</vt:lpstr>
      <vt:lpstr>Bangladesh’s Historic FP Progress</vt:lpstr>
      <vt:lpstr>PowerPoint Presentation</vt:lpstr>
      <vt:lpstr>PowerPoint Presentation</vt:lpstr>
      <vt:lpstr>Other Relevant Barriers</vt:lpstr>
      <vt:lpstr>Module 2</vt:lpstr>
      <vt:lpstr>MODULE 2 | SESSION A</vt:lpstr>
      <vt:lpstr>Unpacking GBV</vt:lpstr>
      <vt:lpstr>Forms and Manifestations of GBV </vt:lpstr>
      <vt:lpstr>Reproductive Coercion</vt:lpstr>
      <vt:lpstr>National GBV Prevalence</vt:lpstr>
      <vt:lpstr>UN Special Declaration</vt:lpstr>
      <vt:lpstr>National Laws and Commitments</vt:lpstr>
      <vt:lpstr>MODULE 2 | SESSION B</vt:lpstr>
      <vt:lpstr>PowerPoint Presentation</vt:lpstr>
      <vt:lpstr>GBV IN FP AND SRH ACROSS THE LIFE CYCLE</vt:lpstr>
      <vt:lpstr>GBV Impacts Across the Life Cycle</vt:lpstr>
      <vt:lpstr>PowerPoint Presentation</vt:lpstr>
      <vt:lpstr>What Can GBV Look Like in FP and SRH?</vt:lpstr>
      <vt:lpstr>MODULE 2 | SESSION C</vt:lpstr>
      <vt:lpstr>Male Engagement in GBV Prevention</vt:lpstr>
      <vt:lpstr>Potential Role of Male Engagement to  Improve Women’s FP and SRHR Status </vt:lpstr>
      <vt:lpstr>Benefits of Male Engagement in SRHR </vt:lpstr>
      <vt:lpstr>Risks of Male Engagement in SRHR </vt:lpstr>
      <vt:lpstr>Key Things to Learn about Involving Men in FP</vt:lpstr>
      <vt:lpstr>PowerPoint Presentation</vt:lpstr>
      <vt:lpstr>Men: Full Partners and Advocates  for Good Reproductive Health</vt:lpstr>
      <vt:lpstr>MODULE 2 | SESSION D</vt:lpstr>
      <vt:lpstr>Adolescent and Youth SRHR and CEFMU</vt:lpstr>
      <vt:lpstr>Comprehensive SRHR Services for Young People</vt:lpstr>
      <vt:lpstr>Concept of Child Marriage</vt:lpstr>
      <vt:lpstr>PowerPoint Presentation</vt:lpstr>
      <vt:lpstr>PowerPoint Presentation</vt:lpstr>
      <vt:lpstr>Let’s make a list of the SRHR service needs of adolescents and youth</vt:lpstr>
      <vt:lpstr>PowerPoint Presentation</vt:lpstr>
      <vt:lpstr>Values Clarification</vt:lpstr>
      <vt:lpstr>Key Takeaways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Nazneen Akhter , Consultant</dc:creator>
  <cp:lastModifiedBy>Maren Vespia</cp:lastModifiedBy>
  <cp:revision>4</cp:revision>
  <cp:lastPrinted>2023-02-03T03:47:39Z</cp:lastPrinted>
  <dcterms:created xsi:type="dcterms:W3CDTF">2021-09-06T06:59:58Z</dcterms:created>
  <dcterms:modified xsi:type="dcterms:W3CDTF">2023-07-01T19:35:07Z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0x010100ECB22B5BB9FB624D800D7BC0DFDD0AF5</vt:lpwstr>
  </property>
  <property fmtid="{D5CDD505-2E9C-101B-9397-08002B2CF9AE}" pid="3" name="MediaServiceImageTags">
    <vt:lpwstr/>
  </property>
</Properties>
</file>