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369" r:id="rId6"/>
    <p:sldId id="380" r:id="rId7"/>
    <p:sldId id="467" r:id="rId8"/>
    <p:sldId id="321" r:id="rId9"/>
    <p:sldId id="322" r:id="rId10"/>
    <p:sldId id="323" r:id="rId11"/>
    <p:sldId id="468" r:id="rId12"/>
    <p:sldId id="325" r:id="rId13"/>
    <p:sldId id="371" r:id="rId14"/>
    <p:sldId id="372" r:id="rId15"/>
    <p:sldId id="370" r:id="rId16"/>
    <p:sldId id="373" r:id="rId17"/>
    <p:sldId id="327" r:id="rId18"/>
    <p:sldId id="374" r:id="rId19"/>
    <p:sldId id="375" r:id="rId20"/>
    <p:sldId id="376" r:id="rId21"/>
    <p:sldId id="329" r:id="rId22"/>
    <p:sldId id="330" r:id="rId23"/>
    <p:sldId id="363" r:id="rId24"/>
    <p:sldId id="333" r:id="rId25"/>
    <p:sldId id="334" r:id="rId26"/>
    <p:sldId id="337" r:id="rId27"/>
    <p:sldId id="338" r:id="rId28"/>
    <p:sldId id="357" r:id="rId29"/>
    <p:sldId id="336" r:id="rId30"/>
    <p:sldId id="366" r:id="rId31"/>
    <p:sldId id="471" r:id="rId32"/>
    <p:sldId id="347" r:id="rId33"/>
    <p:sldId id="472" r:id="rId34"/>
    <p:sldId id="364" r:id="rId35"/>
    <p:sldId id="331" r:id="rId36"/>
    <p:sldId id="332" r:id="rId37"/>
    <p:sldId id="377" r:id="rId38"/>
    <p:sldId id="344" r:id="rId39"/>
    <p:sldId id="349" r:id="rId40"/>
    <p:sldId id="378" r:id="rId41"/>
    <p:sldId id="469" r:id="rId42"/>
    <p:sldId id="379" r:id="rId43"/>
    <p:sldId id="475" r:id="rId44"/>
    <p:sldId id="361" r:id="rId45"/>
    <p:sldId id="47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1070E4-B116-422D-9B92-4E4C44C484D8}">
          <p14:sldIdLst>
            <p14:sldId id="256"/>
            <p14:sldId id="369"/>
            <p14:sldId id="380"/>
            <p14:sldId id="467"/>
            <p14:sldId id="321"/>
            <p14:sldId id="322"/>
            <p14:sldId id="323"/>
            <p14:sldId id="468"/>
            <p14:sldId id="325"/>
            <p14:sldId id="371"/>
            <p14:sldId id="372"/>
            <p14:sldId id="370"/>
            <p14:sldId id="373"/>
            <p14:sldId id="327"/>
            <p14:sldId id="374"/>
            <p14:sldId id="375"/>
            <p14:sldId id="376"/>
            <p14:sldId id="329"/>
            <p14:sldId id="330"/>
            <p14:sldId id="363"/>
            <p14:sldId id="333"/>
            <p14:sldId id="334"/>
            <p14:sldId id="337"/>
            <p14:sldId id="338"/>
            <p14:sldId id="357"/>
            <p14:sldId id="336"/>
            <p14:sldId id="366"/>
            <p14:sldId id="471"/>
            <p14:sldId id="347"/>
            <p14:sldId id="472"/>
            <p14:sldId id="364"/>
            <p14:sldId id="331"/>
            <p14:sldId id="332"/>
            <p14:sldId id="377"/>
            <p14:sldId id="344"/>
            <p14:sldId id="349"/>
            <p14:sldId id="378"/>
            <p14:sldId id="469"/>
            <p14:sldId id="379"/>
            <p14:sldId id="475"/>
            <p14:sldId id="361"/>
            <p14:sldId id="4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0A8534-3438-B316-4687-8877D172A0C6}" name="Rebecca Herman" initials="RH" userId="S::RHerman@pathfinder.org::8f84a081-26c4-4568-9e08-ce885c515876" providerId="AD"/>
  <p188:author id="{9006F853-30DF-0F35-FD9F-FBDD3DF18E5A}" name="Rebecca Herman" initials="RH" userId="Rebecca Herman" providerId="None"/>
  <p188:author id="{77F7B3A2-E29F-F171-202C-13B470BC14A8}" name="Sharmin Sultana" initials="SS" userId="S::sharmin.sultana@shukhijibon.org::54866688-d536-439d-9508-09993e350234" providerId="AD"/>
  <p188:author id="{FF6DB9F3-7D15-BECD-DBCF-765AFE9A2A2B}" name="Maren Vespia" initials="MV" userId="S::maren.vespia@pathfinder.org::e3afab1c-48e1-4a1f-a94c-fb9bc6a58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494"/>
    <a:srgbClr val="34A798"/>
    <a:srgbClr val="008264"/>
    <a:srgbClr val="00A3C1"/>
    <a:srgbClr val="4495D1"/>
    <a:srgbClr val="685C53"/>
    <a:srgbClr val="D19000"/>
    <a:srgbClr val="B4AFA0"/>
    <a:srgbClr val="DD9111"/>
    <a:srgbClr val="E16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F99EC-AFFF-7848-B805-3D23F0BA21D5}" v="4" dt="2023-06-07T05:32:59.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9"/>
    <p:restoredTop sz="94694"/>
  </p:normalViewPr>
  <p:slideViewPr>
    <p:cSldViewPr snapToGrid="0">
      <p:cViewPr varScale="1">
        <p:scale>
          <a:sx n="107" d="100"/>
          <a:sy n="107" d="100"/>
        </p:scale>
        <p:origin x="1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n Vespia" userId="e3afab1c-48e1-4a1f-a94c-fb9bc6a58e5c" providerId="ADAL" clId="{D48F99EC-AFFF-7848-B805-3D23F0BA21D5}"/>
    <pc:docChg chg="undo custSel modSld">
      <pc:chgData name="Maren Vespia" userId="e3afab1c-48e1-4a1f-a94c-fb9bc6a58e5c" providerId="ADAL" clId="{D48F99EC-AFFF-7848-B805-3D23F0BA21D5}" dt="2023-06-07T05:32:59.845" v="12" actId="167"/>
      <pc:docMkLst>
        <pc:docMk/>
      </pc:docMkLst>
      <pc:sldChg chg="addSp delSp modSp mod">
        <pc:chgData name="Maren Vespia" userId="e3afab1c-48e1-4a1f-a94c-fb9bc6a58e5c" providerId="ADAL" clId="{D48F99EC-AFFF-7848-B805-3D23F0BA21D5}" dt="2023-06-07T05:32:29.972" v="9" actId="20577"/>
        <pc:sldMkLst>
          <pc:docMk/>
          <pc:sldMk cId="2702347804" sldId="256"/>
        </pc:sldMkLst>
        <pc:spChg chg="add del mod">
          <ac:chgData name="Maren Vespia" userId="e3afab1c-48e1-4a1f-a94c-fb9bc6a58e5c" providerId="ADAL" clId="{D48F99EC-AFFF-7848-B805-3D23F0BA21D5}" dt="2023-06-07T05:32:29.972" v="9" actId="20577"/>
          <ac:spMkLst>
            <pc:docMk/>
            <pc:sldMk cId="2702347804" sldId="256"/>
            <ac:spMk id="5" creationId="{EA5F912F-2A2C-E2BD-B68D-E10FBFF5FF25}"/>
          </ac:spMkLst>
        </pc:spChg>
        <pc:spChg chg="del">
          <ac:chgData name="Maren Vespia" userId="e3afab1c-48e1-4a1f-a94c-fb9bc6a58e5c" providerId="ADAL" clId="{D48F99EC-AFFF-7848-B805-3D23F0BA21D5}" dt="2023-06-07T05:32:11.568" v="3" actId="478"/>
          <ac:spMkLst>
            <pc:docMk/>
            <pc:sldMk cId="2702347804" sldId="256"/>
            <ac:spMk id="7" creationId="{8FC79C1E-A4DE-99F6-CBEF-A995A4567678}"/>
          </ac:spMkLst>
        </pc:spChg>
        <pc:spChg chg="del">
          <ac:chgData name="Maren Vespia" userId="e3afab1c-48e1-4a1f-a94c-fb9bc6a58e5c" providerId="ADAL" clId="{D48F99EC-AFFF-7848-B805-3D23F0BA21D5}" dt="2023-06-07T05:32:26.510" v="8" actId="478"/>
          <ac:spMkLst>
            <pc:docMk/>
            <pc:sldMk cId="2702347804" sldId="256"/>
            <ac:spMk id="8" creationId="{02262BAD-3D4A-96F0-9161-833618B9C264}"/>
          </ac:spMkLst>
        </pc:spChg>
        <pc:spChg chg="del">
          <ac:chgData name="Maren Vespia" userId="e3afab1c-48e1-4a1f-a94c-fb9bc6a58e5c" providerId="ADAL" clId="{D48F99EC-AFFF-7848-B805-3D23F0BA21D5}" dt="2023-06-07T05:32:16.337" v="4" actId="478"/>
          <ac:spMkLst>
            <pc:docMk/>
            <pc:sldMk cId="2702347804" sldId="256"/>
            <ac:spMk id="9" creationId="{45D02FD0-E260-4827-A1D5-5789E609F0AA}"/>
          </ac:spMkLst>
        </pc:spChg>
        <pc:picChg chg="add mod">
          <ac:chgData name="Maren Vespia" userId="e3afab1c-48e1-4a1f-a94c-fb9bc6a58e5c" providerId="ADAL" clId="{D48F99EC-AFFF-7848-B805-3D23F0BA21D5}" dt="2023-06-07T05:32:05.289" v="2" actId="167"/>
          <ac:picMkLst>
            <pc:docMk/>
            <pc:sldMk cId="2702347804" sldId="256"/>
            <ac:picMk id="2" creationId="{F1B623E9-228C-9065-3C18-622586886FBA}"/>
          </ac:picMkLst>
        </pc:picChg>
        <pc:picChg chg="del">
          <ac:chgData name="Maren Vespia" userId="e3afab1c-48e1-4a1f-a94c-fb9bc6a58e5c" providerId="ADAL" clId="{D48F99EC-AFFF-7848-B805-3D23F0BA21D5}" dt="2023-06-07T05:31:59.882" v="0" actId="478"/>
          <ac:picMkLst>
            <pc:docMk/>
            <pc:sldMk cId="2702347804" sldId="256"/>
            <ac:picMk id="6" creationId="{1C82E04F-E6E0-3D40-9768-47B21CEC29A1}"/>
          </ac:picMkLst>
        </pc:picChg>
      </pc:sldChg>
      <pc:sldChg chg="addSp delSp modSp mod">
        <pc:chgData name="Maren Vespia" userId="e3afab1c-48e1-4a1f-a94c-fb9bc6a58e5c" providerId="ADAL" clId="{D48F99EC-AFFF-7848-B805-3D23F0BA21D5}" dt="2023-06-07T05:32:59.845" v="12" actId="167"/>
        <pc:sldMkLst>
          <pc:docMk/>
          <pc:sldMk cId="2383631601" sldId="474"/>
        </pc:sldMkLst>
        <pc:picChg chg="del">
          <ac:chgData name="Maren Vespia" userId="e3afab1c-48e1-4a1f-a94c-fb9bc6a58e5c" providerId="ADAL" clId="{D48F99EC-AFFF-7848-B805-3D23F0BA21D5}" dt="2023-06-07T05:32:52.024" v="10" actId="478"/>
          <ac:picMkLst>
            <pc:docMk/>
            <pc:sldMk cId="2383631601" sldId="474"/>
            <ac:picMk id="4" creationId="{FB4ECAEA-14D3-DE37-53E2-79B3D64CD75E}"/>
          </ac:picMkLst>
        </pc:picChg>
        <pc:picChg chg="add mod">
          <ac:chgData name="Maren Vespia" userId="e3afab1c-48e1-4a1f-a94c-fb9bc6a58e5c" providerId="ADAL" clId="{D48F99EC-AFFF-7848-B805-3D23F0BA21D5}" dt="2023-06-07T05:32:59.845" v="12" actId="167"/>
          <ac:picMkLst>
            <pc:docMk/>
            <pc:sldMk cId="2383631601" sldId="474"/>
            <ac:picMk id="6" creationId="{6CA7D99F-0FF7-9C0C-0D85-1E170AA1EE2A}"/>
          </ac:picMkLst>
        </pc:picChg>
      </pc:sldChg>
    </pc:docChg>
  </pc:docChgLst>
  <pc:docChgLst>
    <pc:chgData name="Sharmin Sultana" userId="S::sharmin.sultana@shukhijibon.org::54866688-d536-439d-9508-09993e350234" providerId="AD" clId="Web-{A381ACF7-22DD-0280-9E97-94DEAC51A285}"/>
    <pc:docChg chg="">
      <pc:chgData name="Sharmin Sultana" userId="S::sharmin.sultana@shukhijibon.org::54866688-d536-439d-9508-09993e350234" providerId="AD" clId="Web-{A381ACF7-22DD-0280-9E97-94DEAC51A285}" dt="2023-02-14T01:55:43.281" v="0"/>
      <pc:docMkLst>
        <pc:docMk/>
      </pc:docMkLst>
      <pc:sldChg chg="delCm">
        <pc:chgData name="Sharmin Sultana" userId="S::sharmin.sultana@shukhijibon.org::54866688-d536-439d-9508-09993e350234" providerId="AD" clId="Web-{A381ACF7-22DD-0280-9E97-94DEAC51A285}" dt="2023-02-14T01:55:43.281" v="0"/>
        <pc:sldMkLst>
          <pc:docMk/>
          <pc:sldMk cId="914230317" sldId="369"/>
        </pc:sldMkLst>
        <pc:extLst>
          <p:ext xmlns:p="http://schemas.openxmlformats.org/presentationml/2006/main" uri="{D6D511B9-2390-475A-947B-AFAB55BFBCF1}">
            <pc226:cmChg xmlns:pc226="http://schemas.microsoft.com/office/powerpoint/2022/06/main/command" chg="del">
              <pc226:chgData name="Sharmin Sultana" userId="S::sharmin.sultana@shukhijibon.org::54866688-d536-439d-9508-09993e350234" providerId="AD" clId="Web-{A381ACF7-22DD-0280-9E97-94DEAC51A285}" dt="2023-02-14T01:55:43.281" v="0"/>
              <pc2:cmMkLst xmlns:pc2="http://schemas.microsoft.com/office/powerpoint/2019/9/main/command">
                <pc:docMk/>
                <pc:sldMk cId="914230317" sldId="369"/>
                <pc2:cmMk id="{20C158CB-22B4-42FE-88BE-1D069F7FD7D5}"/>
              </pc2:cmMkLst>
            </pc226:cmChg>
          </p:ext>
        </pc:extLst>
      </pc:sldChg>
    </pc:docChg>
  </pc:docChgLst>
  <pc:docChgLst>
    <pc:chgData name="Maren Vespia" userId="e3afab1c-48e1-4a1f-a94c-fb9bc6a58e5c" providerId="ADAL" clId="{77188AFD-4747-5D4E-930E-EF8190B3AE2C}"/>
    <pc:docChg chg="modSld">
      <pc:chgData name="Maren Vespia" userId="e3afab1c-48e1-4a1f-a94c-fb9bc6a58e5c" providerId="ADAL" clId="{77188AFD-4747-5D4E-930E-EF8190B3AE2C}" dt="2023-02-08T15:08:25.860" v="0" actId="20577"/>
      <pc:docMkLst>
        <pc:docMk/>
      </pc:docMkLst>
      <pc:sldChg chg="modNotesTx">
        <pc:chgData name="Maren Vespia" userId="e3afab1c-48e1-4a1f-a94c-fb9bc6a58e5c" providerId="ADAL" clId="{77188AFD-4747-5D4E-930E-EF8190B3AE2C}" dt="2023-02-08T15:08:25.860" v="0" actId="20577"/>
        <pc:sldMkLst>
          <pc:docMk/>
          <pc:sldMk cId="1416709847" sldId="322"/>
        </pc:sldMkLst>
      </pc:sldChg>
    </pc:docChg>
  </pc:docChgLst>
  <pc:docChgLst>
    <pc:chgData name="Rebecca Herman" userId="8f84a081-26c4-4568-9e08-ce885c515876" providerId="ADAL" clId="{93753673-D48B-48C6-8629-A9953277367F}"/>
    <pc:docChg chg="">
      <pc:chgData name="Rebecca Herman" userId="8f84a081-26c4-4568-9e08-ce885c515876" providerId="ADAL" clId="{93753673-D48B-48C6-8629-A9953277367F}" dt="2023-02-08T13:36:26.041" v="2"/>
      <pc:docMkLst>
        <pc:docMk/>
      </pc:docMkLst>
      <pc:sldChg chg="delCm modCm">
        <pc:chgData name="Rebecca Herman" userId="8f84a081-26c4-4568-9e08-ce885c515876" providerId="ADAL" clId="{93753673-D48B-48C6-8629-A9953277367F}" dt="2023-02-08T13:36:26.041" v="2"/>
        <pc:sldMkLst>
          <pc:docMk/>
          <pc:sldMk cId="577742077" sldId="347"/>
        </pc:sldMkLst>
      </pc:sldChg>
    </pc:docChg>
  </pc:docChgLst>
  <pc:docChgLst>
    <pc:chgData name="Sharmin Sultana" userId="S::sharmin.sultana@shukhijibon.org::54866688-d536-439d-9508-09993e350234" providerId="AD" clId="Web-{EE051E81-9FE6-8485-6AC8-40A4FBADCE12}"/>
    <pc:docChg chg="">
      <pc:chgData name="Sharmin Sultana" userId="S::sharmin.sultana@shukhijibon.org::54866688-d536-439d-9508-09993e350234" providerId="AD" clId="Web-{EE051E81-9FE6-8485-6AC8-40A4FBADCE12}" dt="2023-02-13T19:41:51.797" v="0"/>
      <pc:docMkLst>
        <pc:docMk/>
      </pc:docMkLst>
      <pc:sldChg chg="addCm">
        <pc:chgData name="Sharmin Sultana" userId="S::sharmin.sultana@shukhijibon.org::54866688-d536-439d-9508-09993e350234" providerId="AD" clId="Web-{EE051E81-9FE6-8485-6AC8-40A4FBADCE12}" dt="2023-02-13T19:41:51.797" v="0"/>
        <pc:sldMkLst>
          <pc:docMk/>
          <pc:sldMk cId="914230317" sldId="369"/>
        </pc:sldMkLst>
        <pc:extLst>
          <p:ext xmlns:p="http://schemas.openxmlformats.org/presentationml/2006/main" uri="{D6D511B9-2390-475A-947B-AFAB55BFBCF1}">
            <pc226:cmChg xmlns:pc226="http://schemas.microsoft.com/office/powerpoint/2022/06/main/command" chg="add">
              <pc226:chgData name="Sharmin Sultana" userId="S::sharmin.sultana@shukhijibon.org::54866688-d536-439d-9508-09993e350234" providerId="AD" clId="Web-{EE051E81-9FE6-8485-6AC8-40A4FBADCE12}" dt="2023-02-13T19:41:51.797" v="0"/>
              <pc2:cmMkLst xmlns:pc2="http://schemas.microsoft.com/office/powerpoint/2019/9/main/command">
                <pc:docMk/>
                <pc:sldMk cId="914230317" sldId="369"/>
                <pc2:cmMk id="{20C158CB-22B4-42FE-88BE-1D069F7FD7D5}"/>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39AE9-B371-47B9-AB4A-EDCDF641CDAF}" type="datetimeFigureOut">
              <a:rPr lang="en-US" smtClean="0"/>
              <a:t>6/6/23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7C61A-1212-4BB0-A9B4-360E59C2384E}" type="slidenum">
              <a:rPr lang="en-US" smtClean="0"/>
              <a:t>‹#›</a:t>
            </a:fld>
            <a:endParaRPr lang="en-US"/>
          </a:p>
        </p:txBody>
      </p:sp>
    </p:spTree>
    <p:extLst>
      <p:ext uri="{BB962C8B-B14F-4D97-AF65-F5344CB8AC3E}">
        <p14:creationId xmlns:p14="http://schemas.microsoft.com/office/powerpoint/2010/main" val="20405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a:t>
            </a:fld>
            <a:endParaRPr lang="en-US"/>
          </a:p>
        </p:txBody>
      </p:sp>
    </p:spTree>
    <p:extLst>
      <p:ext uri="{BB962C8B-B14F-4D97-AF65-F5344CB8AC3E}">
        <p14:creationId xmlns:p14="http://schemas.microsoft.com/office/powerpoint/2010/main" val="425193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14</a:t>
            </a:fld>
            <a:endParaRPr lang="en-US"/>
          </a:p>
        </p:txBody>
      </p:sp>
    </p:spTree>
    <p:extLst>
      <p:ext uri="{BB962C8B-B14F-4D97-AF65-F5344CB8AC3E}">
        <p14:creationId xmlns:p14="http://schemas.microsoft.com/office/powerpoint/2010/main" val="34439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15</a:t>
            </a:fld>
            <a:endParaRPr lang="en-US"/>
          </a:p>
        </p:txBody>
      </p:sp>
    </p:spTree>
    <p:extLst>
      <p:ext uri="{BB962C8B-B14F-4D97-AF65-F5344CB8AC3E}">
        <p14:creationId xmlns:p14="http://schemas.microsoft.com/office/powerpoint/2010/main" val="133545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16</a:t>
            </a:fld>
            <a:endParaRPr lang="en-US"/>
          </a:p>
        </p:txBody>
      </p:sp>
    </p:spTree>
    <p:extLst>
      <p:ext uri="{BB962C8B-B14F-4D97-AF65-F5344CB8AC3E}">
        <p14:creationId xmlns:p14="http://schemas.microsoft.com/office/powerpoint/2010/main" val="252182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17</a:t>
            </a:fld>
            <a:endParaRPr lang="en-US"/>
          </a:p>
        </p:txBody>
      </p:sp>
    </p:spTree>
    <p:extLst>
      <p:ext uri="{BB962C8B-B14F-4D97-AF65-F5344CB8AC3E}">
        <p14:creationId xmlns:p14="http://schemas.microsoft.com/office/powerpoint/2010/main" val="738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18</a:t>
            </a:fld>
            <a:endParaRPr lang="en-US"/>
          </a:p>
        </p:txBody>
      </p:sp>
    </p:spTree>
    <p:extLst>
      <p:ext uri="{BB962C8B-B14F-4D97-AF65-F5344CB8AC3E}">
        <p14:creationId xmlns:p14="http://schemas.microsoft.com/office/powerpoint/2010/main" val="19455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19</a:t>
            </a:fld>
            <a:endParaRPr lang="en-US"/>
          </a:p>
        </p:txBody>
      </p:sp>
    </p:spTree>
    <p:extLst>
      <p:ext uri="{BB962C8B-B14F-4D97-AF65-F5344CB8AC3E}">
        <p14:creationId xmlns:p14="http://schemas.microsoft.com/office/powerpoint/2010/main" val="400247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21</a:t>
            </a:fld>
            <a:endParaRPr lang="en-US"/>
          </a:p>
        </p:txBody>
      </p:sp>
    </p:spTree>
    <p:extLst>
      <p:ext uri="{BB962C8B-B14F-4D97-AF65-F5344CB8AC3E}">
        <p14:creationId xmlns:p14="http://schemas.microsoft.com/office/powerpoint/2010/main" val="406438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22</a:t>
            </a:fld>
            <a:endParaRPr lang="en-US"/>
          </a:p>
        </p:txBody>
      </p:sp>
    </p:spTree>
    <p:extLst>
      <p:ext uri="{BB962C8B-B14F-4D97-AF65-F5344CB8AC3E}">
        <p14:creationId xmlns:p14="http://schemas.microsoft.com/office/powerpoint/2010/main" val="4103553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27</a:t>
            </a:fld>
            <a:endParaRPr lang="en-US"/>
          </a:p>
        </p:txBody>
      </p:sp>
    </p:spTree>
    <p:extLst>
      <p:ext uri="{BB962C8B-B14F-4D97-AF65-F5344CB8AC3E}">
        <p14:creationId xmlns:p14="http://schemas.microsoft.com/office/powerpoint/2010/main" val="180461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29</a:t>
            </a:fld>
            <a:endParaRPr lang="en-US"/>
          </a:p>
        </p:txBody>
      </p:sp>
    </p:spTree>
    <p:extLst>
      <p:ext uri="{BB962C8B-B14F-4D97-AF65-F5344CB8AC3E}">
        <p14:creationId xmlns:p14="http://schemas.microsoft.com/office/powerpoint/2010/main" val="302652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2</a:t>
            </a:fld>
            <a:endParaRPr lang="en-US"/>
          </a:p>
        </p:txBody>
      </p:sp>
    </p:spTree>
    <p:extLst>
      <p:ext uri="{BB962C8B-B14F-4D97-AF65-F5344CB8AC3E}">
        <p14:creationId xmlns:p14="http://schemas.microsoft.com/office/powerpoint/2010/main" val="23221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31</a:t>
            </a:fld>
            <a:endParaRPr lang="en-US"/>
          </a:p>
        </p:txBody>
      </p:sp>
    </p:spTree>
    <p:extLst>
      <p:ext uri="{BB962C8B-B14F-4D97-AF65-F5344CB8AC3E}">
        <p14:creationId xmlns:p14="http://schemas.microsoft.com/office/powerpoint/2010/main" val="49400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32</a:t>
            </a:fld>
            <a:endParaRPr lang="en-US"/>
          </a:p>
        </p:txBody>
      </p:sp>
    </p:spTree>
    <p:extLst>
      <p:ext uri="{BB962C8B-B14F-4D97-AF65-F5344CB8AC3E}">
        <p14:creationId xmlns:p14="http://schemas.microsoft.com/office/powerpoint/2010/main" val="163011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33</a:t>
            </a:fld>
            <a:endParaRPr lang="en-US"/>
          </a:p>
        </p:txBody>
      </p:sp>
    </p:spTree>
    <p:extLst>
      <p:ext uri="{BB962C8B-B14F-4D97-AF65-F5344CB8AC3E}">
        <p14:creationId xmlns:p14="http://schemas.microsoft.com/office/powerpoint/2010/main" val="2729944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34</a:t>
            </a:fld>
            <a:endParaRPr lang="en-US"/>
          </a:p>
        </p:txBody>
      </p:sp>
    </p:spTree>
    <p:extLst>
      <p:ext uri="{BB962C8B-B14F-4D97-AF65-F5344CB8AC3E}">
        <p14:creationId xmlns:p14="http://schemas.microsoft.com/office/powerpoint/2010/main" val="609084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35</a:t>
            </a:fld>
            <a:endParaRPr lang="en-US"/>
          </a:p>
        </p:txBody>
      </p:sp>
    </p:spTree>
    <p:extLst>
      <p:ext uri="{BB962C8B-B14F-4D97-AF65-F5344CB8AC3E}">
        <p14:creationId xmlns:p14="http://schemas.microsoft.com/office/powerpoint/2010/main" val="256688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36</a:t>
            </a:fld>
            <a:endParaRPr lang="en-US"/>
          </a:p>
        </p:txBody>
      </p:sp>
    </p:spTree>
    <p:extLst>
      <p:ext uri="{BB962C8B-B14F-4D97-AF65-F5344CB8AC3E}">
        <p14:creationId xmlns:p14="http://schemas.microsoft.com/office/powerpoint/2010/main" val="50443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37</a:t>
            </a:fld>
            <a:endParaRPr lang="en-US"/>
          </a:p>
        </p:txBody>
      </p:sp>
    </p:spTree>
    <p:extLst>
      <p:ext uri="{BB962C8B-B14F-4D97-AF65-F5344CB8AC3E}">
        <p14:creationId xmlns:p14="http://schemas.microsoft.com/office/powerpoint/2010/main" val="355254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39</a:t>
            </a:fld>
            <a:endParaRPr lang="en-US"/>
          </a:p>
        </p:txBody>
      </p:sp>
    </p:spTree>
    <p:extLst>
      <p:ext uri="{BB962C8B-B14F-4D97-AF65-F5344CB8AC3E}">
        <p14:creationId xmlns:p14="http://schemas.microsoft.com/office/powerpoint/2010/main" val="394876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40</a:t>
            </a:fld>
            <a:endParaRPr lang="en-US"/>
          </a:p>
        </p:txBody>
      </p:sp>
    </p:spTree>
    <p:extLst>
      <p:ext uri="{BB962C8B-B14F-4D97-AF65-F5344CB8AC3E}">
        <p14:creationId xmlns:p14="http://schemas.microsoft.com/office/powerpoint/2010/main" val="269665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42</a:t>
            </a:fld>
            <a:endParaRPr lang="en-US"/>
          </a:p>
        </p:txBody>
      </p:sp>
    </p:spTree>
    <p:extLst>
      <p:ext uri="{BB962C8B-B14F-4D97-AF65-F5344CB8AC3E}">
        <p14:creationId xmlns:p14="http://schemas.microsoft.com/office/powerpoint/2010/main" val="181481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4</a:t>
            </a:fld>
            <a:endParaRPr lang="en-US"/>
          </a:p>
        </p:txBody>
      </p:sp>
    </p:spTree>
    <p:extLst>
      <p:ext uri="{BB962C8B-B14F-4D97-AF65-F5344CB8AC3E}">
        <p14:creationId xmlns:p14="http://schemas.microsoft.com/office/powerpoint/2010/main" val="1839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7C61A-1212-4BB0-A9B4-360E59C2384E}" type="slidenum">
              <a:rPr lang="en-US" smtClean="0"/>
              <a:t>6</a:t>
            </a:fld>
            <a:endParaRPr lang="en-US"/>
          </a:p>
        </p:txBody>
      </p:sp>
    </p:spTree>
    <p:extLst>
      <p:ext uri="{BB962C8B-B14F-4D97-AF65-F5344CB8AC3E}">
        <p14:creationId xmlns:p14="http://schemas.microsoft.com/office/powerpoint/2010/main" val="265753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9</a:t>
            </a:fld>
            <a:endParaRPr lang="en-US"/>
          </a:p>
        </p:txBody>
      </p:sp>
    </p:spTree>
    <p:extLst>
      <p:ext uri="{BB962C8B-B14F-4D97-AF65-F5344CB8AC3E}">
        <p14:creationId xmlns:p14="http://schemas.microsoft.com/office/powerpoint/2010/main" val="415641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10</a:t>
            </a:fld>
            <a:endParaRPr lang="en-US"/>
          </a:p>
        </p:txBody>
      </p:sp>
    </p:spTree>
    <p:extLst>
      <p:ext uri="{BB962C8B-B14F-4D97-AF65-F5344CB8AC3E}">
        <p14:creationId xmlns:p14="http://schemas.microsoft.com/office/powerpoint/2010/main" val="378207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E47C61A-1212-4BB0-A9B4-360E59C2384E}" type="slidenum">
              <a:rPr lang="en-US" smtClean="0"/>
              <a:t>11</a:t>
            </a:fld>
            <a:endParaRPr lang="en-US"/>
          </a:p>
        </p:txBody>
      </p:sp>
    </p:spTree>
    <p:extLst>
      <p:ext uri="{BB962C8B-B14F-4D97-AF65-F5344CB8AC3E}">
        <p14:creationId xmlns:p14="http://schemas.microsoft.com/office/powerpoint/2010/main" val="312589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12</a:t>
            </a:fld>
            <a:endParaRPr lang="en-US"/>
          </a:p>
        </p:txBody>
      </p:sp>
    </p:spTree>
    <p:extLst>
      <p:ext uri="{BB962C8B-B14F-4D97-AF65-F5344CB8AC3E}">
        <p14:creationId xmlns:p14="http://schemas.microsoft.com/office/powerpoint/2010/main" val="322809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7C61A-1212-4BB0-A9B4-360E59C2384E}" type="slidenum">
              <a:rPr lang="en-US" smtClean="0"/>
              <a:t>13</a:t>
            </a:fld>
            <a:endParaRPr lang="en-US"/>
          </a:p>
        </p:txBody>
      </p:sp>
    </p:spTree>
    <p:extLst>
      <p:ext uri="{BB962C8B-B14F-4D97-AF65-F5344CB8AC3E}">
        <p14:creationId xmlns:p14="http://schemas.microsoft.com/office/powerpoint/2010/main" val="341425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8D81-8BCF-45F8-89A6-8AC7FD9EC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D5C635-56B4-435A-9FC8-7AA7DF153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8D092E-E98E-4399-B11D-446721304E26}"/>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EEDCC02F-67B3-4970-A00F-C9A388CC5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E7589-81D3-4435-B7F3-A9467100BF37}"/>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82764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6834-3F54-46FC-A1BF-2C02D4D9D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4F8CD-F977-4FFA-B099-FC08962C6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70BBD-79FB-4B38-8434-B1D1B3DFCF4B}"/>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D7D031A2-42D3-4838-AE3D-42266CA07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781BA-6247-47BA-A29F-CC2F0A725509}"/>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377419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901AE-C685-4166-A340-D37C6338D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AEC7D3-FF9F-4313-B318-79942C79D2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708BA-F4C2-4D57-B8BE-6740B499A3CA}"/>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0A92A96E-E594-4511-B417-E010376E6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57764-7396-44B9-BC68-D5C22A87636D}"/>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35845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ABF2-EDC1-4056-A19E-AA5A9F020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97B2A-9C18-4329-A74B-6F87F60BE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FBEA5-84E7-4C70-858E-F934770D140E}"/>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86C721FD-50AD-4C1B-B587-D5B3B721B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950FA-729F-4DD0-9F23-4AD096FA3C80}"/>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9729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38C-B13F-47D5-AA2D-0E861B17B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9F6276-0628-47FF-8BBE-437CE4FB2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577C1-57B2-4D34-9841-0F0AB7D52B37}"/>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04ACBD90-427A-4D38-97CF-3401A6FCF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F7055-ABD5-41E0-98A6-B6E994BA8400}"/>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258059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154-025E-4E6F-BAF9-2F602CFD0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95A3D-6EA7-45A0-9406-4ECB98FC2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73F06-BC64-4403-8E73-5AF6D2244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617A7A-9692-4E21-BD66-AD62D143B5B4}"/>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6" name="Footer Placeholder 5">
            <a:extLst>
              <a:ext uri="{FF2B5EF4-FFF2-40B4-BE49-F238E27FC236}">
                <a16:creationId xmlns:a16="http://schemas.microsoft.com/office/drawing/2014/main" id="{1101C2F8-DEE3-4FA4-9C9C-5AFC69EEF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2DCD7-CE0C-457A-9960-18ECAC2BDB09}"/>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45844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7C9A-85AF-45DA-8F47-CDFF49F53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75CC6-944F-417F-A91F-B8DBB7057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099C-CCB9-49DC-9A69-0A4A5D23DD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6BB85-ABB3-463D-9214-247C600C0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928E5-859B-4693-87AC-DF8B2C479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6ED19-F9ED-45C8-9209-A213FFEA6B9E}"/>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8" name="Footer Placeholder 7">
            <a:extLst>
              <a:ext uri="{FF2B5EF4-FFF2-40B4-BE49-F238E27FC236}">
                <a16:creationId xmlns:a16="http://schemas.microsoft.com/office/drawing/2014/main" id="{E5C97A8E-DCD2-4371-B298-AC33F7492C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94397F-0077-46F4-90C0-FD3ACD97F9B6}"/>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288720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37E1-7260-4564-A0D5-EBD0C3B3D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02175-69D9-4857-8ADE-05F2B44B0FDB}"/>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4" name="Footer Placeholder 3">
            <a:extLst>
              <a:ext uri="{FF2B5EF4-FFF2-40B4-BE49-F238E27FC236}">
                <a16:creationId xmlns:a16="http://schemas.microsoft.com/office/drawing/2014/main" id="{0344341A-EB02-44B7-A5A8-6C94F9567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62BBA-5A69-4281-B832-77F77109A2E3}"/>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1336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AAA49-A6B0-4E8E-9050-9E9028AFB3DE}"/>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3" name="Footer Placeholder 2">
            <a:extLst>
              <a:ext uri="{FF2B5EF4-FFF2-40B4-BE49-F238E27FC236}">
                <a16:creationId xmlns:a16="http://schemas.microsoft.com/office/drawing/2014/main" id="{83F038DC-F732-4D59-9742-5C103C618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941CA3-BF40-43FF-AC65-3AC987B3677A}"/>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140979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82BE-B07F-409D-A143-605E26E0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D1A40-E83A-4333-9AE7-21192F7D2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257E9-16D7-4E3C-AFFD-FDD7B2727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2875D-6167-470E-8C96-67351F2A5880}"/>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6" name="Footer Placeholder 5">
            <a:extLst>
              <a:ext uri="{FF2B5EF4-FFF2-40B4-BE49-F238E27FC236}">
                <a16:creationId xmlns:a16="http://schemas.microsoft.com/office/drawing/2014/main" id="{C5F0BD64-ABBA-4026-BFC5-B569A2CA0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D02ED-C344-43C7-BA2F-1E60FC623B6C}"/>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405988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7198-7880-4C02-8972-EDEAD95D0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2C0F6-402B-4B5F-930E-B8B4A79C1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D02C16-8454-4461-A416-F347B5871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5DC79-8681-4439-AF5B-5F576B2CB61E}"/>
              </a:ext>
            </a:extLst>
          </p:cNvPr>
          <p:cNvSpPr>
            <a:spLocks noGrp="1"/>
          </p:cNvSpPr>
          <p:nvPr>
            <p:ph type="dt" sz="half" idx="10"/>
          </p:nvPr>
        </p:nvSpPr>
        <p:spPr/>
        <p:txBody>
          <a:bodyPr/>
          <a:lstStyle/>
          <a:p>
            <a:fld id="{C2D62AA6-B343-446B-A1C7-11F959CDAC9E}" type="datetimeFigureOut">
              <a:rPr lang="en-US" smtClean="0"/>
              <a:t>6/6/23</a:t>
            </a:fld>
            <a:endParaRPr lang="en-US"/>
          </a:p>
        </p:txBody>
      </p:sp>
      <p:sp>
        <p:nvSpPr>
          <p:cNvPr id="6" name="Footer Placeholder 5">
            <a:extLst>
              <a:ext uri="{FF2B5EF4-FFF2-40B4-BE49-F238E27FC236}">
                <a16:creationId xmlns:a16="http://schemas.microsoft.com/office/drawing/2014/main" id="{E1F9B60A-83C8-4845-83E6-B3A4356C3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ABE5B-CA26-499B-8CF6-B3C5E047E54C}"/>
              </a:ext>
            </a:extLst>
          </p:cNvPr>
          <p:cNvSpPr>
            <a:spLocks noGrp="1"/>
          </p:cNvSpPr>
          <p:nvPr>
            <p:ph type="sldNum" sz="quarter" idx="12"/>
          </p:nvPr>
        </p:nvSpPr>
        <p:spPr/>
        <p:txBody>
          <a:bodyPr/>
          <a:lstStyle/>
          <a:p>
            <a:fld id="{98854AFF-1DCA-4A81-AEE9-C2CE900D1BB5}" type="slidenum">
              <a:rPr lang="en-US" smtClean="0"/>
              <a:t>‹#›</a:t>
            </a:fld>
            <a:endParaRPr lang="en-US"/>
          </a:p>
        </p:txBody>
      </p:sp>
    </p:spTree>
    <p:extLst>
      <p:ext uri="{BB962C8B-B14F-4D97-AF65-F5344CB8AC3E}">
        <p14:creationId xmlns:p14="http://schemas.microsoft.com/office/powerpoint/2010/main" val="88771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3D833-0FAA-4C1C-9893-BD334EAB6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0AC69-F86C-4B3F-852E-A8CBC8ACE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210E3-5705-4DF6-B0FB-AEE4A0633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62AA6-B343-446B-A1C7-11F959CDAC9E}" type="datetimeFigureOut">
              <a:rPr lang="en-US" smtClean="0"/>
              <a:t>6/6/23</a:t>
            </a:fld>
            <a:endParaRPr lang="en-US"/>
          </a:p>
        </p:txBody>
      </p:sp>
      <p:sp>
        <p:nvSpPr>
          <p:cNvPr id="5" name="Footer Placeholder 4">
            <a:extLst>
              <a:ext uri="{FF2B5EF4-FFF2-40B4-BE49-F238E27FC236}">
                <a16:creationId xmlns:a16="http://schemas.microsoft.com/office/drawing/2014/main" id="{5012A470-F90D-4C71-9F8B-C077AF3A7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3F73C-949E-406B-834A-685888A9F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54AFF-1DCA-4A81-AEE9-C2CE900D1BB5}" type="slidenum">
              <a:rPr lang="en-US" smtClean="0"/>
              <a:t>‹#›</a:t>
            </a:fld>
            <a:endParaRPr lang="en-US"/>
          </a:p>
        </p:txBody>
      </p:sp>
    </p:spTree>
    <p:extLst>
      <p:ext uri="{BB962C8B-B14F-4D97-AF65-F5344CB8AC3E}">
        <p14:creationId xmlns:p14="http://schemas.microsoft.com/office/powerpoint/2010/main" val="88559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623E9-228C-9065-3C18-622586886FBA}"/>
              </a:ext>
            </a:extLst>
          </p:cNvPr>
          <p:cNvPicPr>
            <a:picLocks noChangeAspect="1"/>
          </p:cNvPicPr>
          <p:nvPr/>
        </p:nvPicPr>
        <p:blipFill rotWithShape="1">
          <a:blip r:embed="rId3">
            <a:extLst>
              <a:ext uri="{28A0092B-C50C-407E-A947-70E740481C1C}">
                <a14:useLocalDpi xmlns:a14="http://schemas.microsoft.com/office/drawing/2010/main" val="0"/>
              </a:ext>
            </a:extLst>
          </a:blip>
          <a:srcRect t="1444" b="45738"/>
          <a:stretch/>
        </p:blipFill>
        <p:spPr>
          <a:xfrm>
            <a:off x="0" y="124692"/>
            <a:ext cx="12192000" cy="4829693"/>
          </a:xfrm>
          <a:prstGeom prst="rect">
            <a:avLst/>
          </a:prstGeom>
        </p:spPr>
      </p:pic>
      <p:sp>
        <p:nvSpPr>
          <p:cNvPr id="3" name="Rectangle 2">
            <a:extLst>
              <a:ext uri="{FF2B5EF4-FFF2-40B4-BE49-F238E27FC236}">
                <a16:creationId xmlns:a16="http://schemas.microsoft.com/office/drawing/2014/main" id="{62D5AFB8-DF89-6347-95D8-D3E4E1CAA136}"/>
              </a:ext>
            </a:extLst>
          </p:cNvPr>
          <p:cNvSpPr/>
          <p:nvPr/>
        </p:nvSpPr>
        <p:spPr>
          <a:xfrm>
            <a:off x="5010150" y="5219139"/>
            <a:ext cx="2171700" cy="1314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789CF592-6A17-E079-8F54-94313FA308CE}"/>
              </a:ext>
            </a:extLst>
          </p:cNvPr>
          <p:cNvSpPr/>
          <p:nvPr/>
        </p:nvSpPr>
        <p:spPr>
          <a:xfrm>
            <a:off x="1670957" y="2590800"/>
            <a:ext cx="8850086" cy="149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3600" b="1" dirty="0">
                <a:solidFill>
                  <a:srgbClr val="FFFFFF"/>
                </a:solidFill>
                <a:effectLst/>
                <a:latin typeface="Calibri" panose="020F0502020204030204" pitchFamily="34" charset="0"/>
                <a:ea typeface="Calibri" panose="020F0502020204030204" pitchFamily="34" charset="0"/>
                <a:cs typeface="Vrinda" panose="020B0502040204020203" pitchFamily="34" charset="0"/>
              </a:rPr>
              <a:t>Integrating Gender-Based Violence Response into Family Planning and Reproductive Health Service Delivery</a:t>
            </a:r>
          </a:p>
        </p:txBody>
      </p:sp>
      <p:sp>
        <p:nvSpPr>
          <p:cNvPr id="5" name="TextBox 4">
            <a:extLst>
              <a:ext uri="{FF2B5EF4-FFF2-40B4-BE49-F238E27FC236}">
                <a16:creationId xmlns:a16="http://schemas.microsoft.com/office/drawing/2014/main" id="{EA5F912F-2A2C-E2BD-B68D-E10FBFF5FF25}"/>
              </a:ext>
            </a:extLst>
          </p:cNvPr>
          <p:cNvSpPr txBox="1"/>
          <p:nvPr/>
        </p:nvSpPr>
        <p:spPr>
          <a:xfrm>
            <a:off x="0" y="4249265"/>
            <a:ext cx="12192000" cy="461665"/>
          </a:xfrm>
          <a:prstGeom prst="rect">
            <a:avLst/>
          </a:prstGeom>
          <a:noFill/>
        </p:spPr>
        <p:txBody>
          <a:bodyPr wrap="square" rtlCol="0">
            <a:spAutoFit/>
          </a:bodyPr>
          <a:lstStyle/>
          <a:p>
            <a:pPr algn="ctr"/>
            <a:r>
              <a:rPr lang="en-US" sz="2400" b="1" dirty="0">
                <a:solidFill>
                  <a:schemeClr val="bg1"/>
                </a:solidFill>
              </a:rPr>
              <a:t>—Day 2—</a:t>
            </a:r>
          </a:p>
        </p:txBody>
      </p:sp>
    </p:spTree>
    <p:extLst>
      <p:ext uri="{BB962C8B-B14F-4D97-AF65-F5344CB8AC3E}">
        <p14:creationId xmlns:p14="http://schemas.microsoft.com/office/powerpoint/2010/main" val="270234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F6C91CA-1693-114F-1C45-B0768A6BFF84}"/>
              </a:ext>
            </a:extLst>
          </p:cNvPr>
          <p:cNvGraphicFramePr>
            <a:graphicFrameLocks noGrp="1"/>
          </p:cNvGraphicFramePr>
          <p:nvPr>
            <p:extLst>
              <p:ext uri="{D42A27DB-BD31-4B8C-83A1-F6EECF244321}">
                <p14:modId xmlns:p14="http://schemas.microsoft.com/office/powerpoint/2010/main" val="1916545739"/>
              </p:ext>
            </p:extLst>
          </p:nvPr>
        </p:nvGraphicFramePr>
        <p:xfrm>
          <a:off x="2097837" y="227580"/>
          <a:ext cx="9956969" cy="5777629"/>
        </p:xfrm>
        <a:graphic>
          <a:graphicData uri="http://schemas.openxmlformats.org/drawingml/2006/table">
            <a:tbl>
              <a:tblPr firstRow="1" firstCol="1" bandRow="1">
                <a:tableStyleId>{5C22544A-7EE6-4342-B048-85BDC9FD1C3A}</a:tableStyleId>
              </a:tblPr>
              <a:tblGrid>
                <a:gridCol w="2103210">
                  <a:extLst>
                    <a:ext uri="{9D8B030D-6E8A-4147-A177-3AD203B41FA5}">
                      <a16:colId xmlns:a16="http://schemas.microsoft.com/office/drawing/2014/main" val="811727554"/>
                    </a:ext>
                  </a:extLst>
                </a:gridCol>
                <a:gridCol w="2587747">
                  <a:extLst>
                    <a:ext uri="{9D8B030D-6E8A-4147-A177-3AD203B41FA5}">
                      <a16:colId xmlns:a16="http://schemas.microsoft.com/office/drawing/2014/main" val="1162812704"/>
                    </a:ext>
                  </a:extLst>
                </a:gridCol>
                <a:gridCol w="2776238">
                  <a:extLst>
                    <a:ext uri="{9D8B030D-6E8A-4147-A177-3AD203B41FA5}">
                      <a16:colId xmlns:a16="http://schemas.microsoft.com/office/drawing/2014/main" val="1043301718"/>
                    </a:ext>
                  </a:extLst>
                </a:gridCol>
                <a:gridCol w="2489774">
                  <a:extLst>
                    <a:ext uri="{9D8B030D-6E8A-4147-A177-3AD203B41FA5}">
                      <a16:colId xmlns:a16="http://schemas.microsoft.com/office/drawing/2014/main" val="1956522701"/>
                    </a:ext>
                  </a:extLst>
                </a:gridCol>
              </a:tblGrid>
              <a:tr h="308564">
                <a:tc>
                  <a:txBody>
                    <a:bodyPr/>
                    <a:lstStyle/>
                    <a:p>
                      <a:pPr marL="0" marR="0" algn="ctr">
                        <a:spcBef>
                          <a:spcPts val="0"/>
                        </a:spcBef>
                        <a:spcAft>
                          <a:spcPts val="0"/>
                        </a:spcAft>
                      </a:pPr>
                      <a:r>
                        <a:rPr lang="en-US" sz="1800">
                          <a:effectLst/>
                        </a:rPr>
                        <a:t>Method</a:t>
                      </a:r>
                      <a:endPar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224494"/>
                    </a:solidFill>
                  </a:tcPr>
                </a:tc>
                <a:tc>
                  <a:txBody>
                    <a:bodyPr/>
                    <a:lstStyle/>
                    <a:p>
                      <a:pPr marL="0" marR="0" algn="ctr">
                        <a:spcBef>
                          <a:spcPts val="0"/>
                        </a:spcBef>
                        <a:spcAft>
                          <a:spcPts val="0"/>
                        </a:spcAft>
                      </a:pPr>
                      <a:r>
                        <a:rPr lang="en-US" sz="1800">
                          <a:effectLst/>
                        </a:rPr>
                        <a:t>Pros</a:t>
                      </a:r>
                      <a:endPar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E16620"/>
                    </a:solidFill>
                  </a:tcPr>
                </a:tc>
                <a:tc>
                  <a:txBody>
                    <a:bodyPr/>
                    <a:lstStyle/>
                    <a:p>
                      <a:pPr marL="0" marR="0" algn="ctr">
                        <a:spcBef>
                          <a:spcPts val="0"/>
                        </a:spcBef>
                        <a:spcAft>
                          <a:spcPts val="0"/>
                        </a:spcAft>
                      </a:pPr>
                      <a:r>
                        <a:rPr lang="en-US" sz="1800">
                          <a:effectLst/>
                        </a:rPr>
                        <a:t>Cons</a:t>
                      </a:r>
                      <a:endPar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E16620"/>
                    </a:solidFill>
                  </a:tcPr>
                </a:tc>
                <a:tc>
                  <a:txBody>
                    <a:bodyPr/>
                    <a:lstStyle/>
                    <a:p>
                      <a:pPr marL="0" marR="0" algn="ctr">
                        <a:spcBef>
                          <a:spcPts val="0"/>
                        </a:spcBef>
                        <a:spcAft>
                          <a:spcPts val="0"/>
                        </a:spcAft>
                      </a:pPr>
                      <a:r>
                        <a:rPr lang="en-US" sz="1800">
                          <a:effectLst/>
                        </a:rPr>
                        <a:t>Discussion Points</a:t>
                      </a:r>
                      <a:endPar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E16620"/>
                    </a:solidFill>
                  </a:tcPr>
                </a:tc>
                <a:extLst>
                  <a:ext uri="{0D108BD9-81ED-4DB2-BD59-A6C34878D82A}">
                    <a16:rowId xmlns:a16="http://schemas.microsoft.com/office/drawing/2014/main" val="1546496707"/>
                  </a:ext>
                </a:extLst>
              </a:tr>
              <a:tr h="1399586">
                <a:tc>
                  <a:txBody>
                    <a:bodyPr/>
                    <a:lstStyle/>
                    <a:p>
                      <a:pPr marL="0" marR="0" algn="ctr">
                        <a:spcBef>
                          <a:spcPts val="0"/>
                        </a:spcBef>
                        <a:spcAft>
                          <a:spcPts val="600"/>
                        </a:spcAft>
                      </a:pPr>
                      <a:r>
                        <a:rPr lang="en-US" sz="1400">
                          <a:effectLst/>
                        </a:rPr>
                        <a:t>Injectable </a:t>
                      </a:r>
                      <a:br>
                        <a:rPr lang="en-US" sz="1400">
                          <a:effectLst/>
                        </a:rPr>
                      </a:br>
                      <a:r>
                        <a:rPr lang="en-US" sz="1400">
                          <a:effectLst/>
                        </a:rPr>
                        <a:t>Contraceptive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224494"/>
                    </a:solidFill>
                  </a:tcPr>
                </a:tc>
                <a:tc>
                  <a:txBody>
                    <a:bodyPr/>
                    <a:lstStyle/>
                    <a:p>
                      <a:pPr marL="0" marR="0">
                        <a:spcBef>
                          <a:spcPts val="0"/>
                        </a:spcBef>
                        <a:spcAft>
                          <a:spcPts val="600"/>
                        </a:spcAft>
                      </a:pPr>
                      <a:r>
                        <a:rPr lang="en-US" sz="1400">
                          <a:effectLst/>
                        </a:rPr>
                        <a:t>• Does not leave any signs on the skin</a:t>
                      </a:r>
                    </a:p>
                    <a:p>
                      <a:pPr marL="0" marR="0">
                        <a:spcBef>
                          <a:spcPts val="0"/>
                        </a:spcBef>
                        <a:spcAft>
                          <a:spcPts val="600"/>
                        </a:spcAft>
                      </a:pPr>
                      <a:r>
                        <a:rPr lang="en-US" sz="1400">
                          <a:effectLst/>
                        </a:rPr>
                        <a:t>• No supplies to store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With two- and three-month types, monthly bleeding often stops after time</a:t>
                      </a:r>
                    </a:p>
                    <a:p>
                      <a:pPr marL="0" marR="0">
                        <a:spcBef>
                          <a:spcPts val="0"/>
                        </a:spcBef>
                        <a:spcAft>
                          <a:spcPts val="600"/>
                        </a:spcAft>
                      </a:pPr>
                      <a:r>
                        <a:rPr lang="en-US" sz="1400">
                          <a:effectLst/>
                        </a:rPr>
                        <a:t>• Another injection is needed every one, two, or three months, depending on type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Are you concerned that your partner may track your periods?</a:t>
                      </a:r>
                    </a:p>
                    <a:p>
                      <a:pPr marL="0" marR="0">
                        <a:spcBef>
                          <a:spcPts val="0"/>
                        </a:spcBef>
                        <a:spcAft>
                          <a:spcPts val="600"/>
                        </a:spcAft>
                      </a:pPr>
                      <a:r>
                        <a:rPr lang="en-US" sz="1400">
                          <a:effectLst/>
                        </a:rPr>
                        <a:t>• Do you think you could go for re-injection visits without fail?</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2461471059"/>
                  </a:ext>
                </a:extLst>
              </a:tr>
              <a:tr h="1200150">
                <a:tc>
                  <a:txBody>
                    <a:bodyPr/>
                    <a:lstStyle/>
                    <a:p>
                      <a:pPr marL="0" marR="0" algn="ctr">
                        <a:spcBef>
                          <a:spcPts val="0"/>
                        </a:spcBef>
                        <a:spcAft>
                          <a:spcPts val="600"/>
                        </a:spcAft>
                      </a:pPr>
                      <a:r>
                        <a:rPr lang="en-US" sz="1400">
                          <a:effectLst/>
                        </a:rPr>
                        <a:t>Implant</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224494"/>
                    </a:solidFill>
                  </a:tcPr>
                </a:tc>
                <a:tc>
                  <a:txBody>
                    <a:bodyPr/>
                    <a:lstStyle/>
                    <a:p>
                      <a:pPr marL="0" marR="0">
                        <a:spcBef>
                          <a:spcPts val="0"/>
                        </a:spcBef>
                        <a:spcAft>
                          <a:spcPts val="600"/>
                        </a:spcAft>
                      </a:pPr>
                      <a:r>
                        <a:rPr lang="en-US" sz="1400">
                          <a:effectLst/>
                        </a:rPr>
                        <a:t>• Works well for several years</a:t>
                      </a:r>
                    </a:p>
                    <a:p>
                      <a:pPr marL="0" marR="0">
                        <a:spcBef>
                          <a:spcPts val="0"/>
                        </a:spcBef>
                        <a:spcAft>
                          <a:spcPts val="600"/>
                        </a:spcAft>
                      </a:pPr>
                      <a:r>
                        <a:rPr lang="en-US" sz="1400">
                          <a:effectLst/>
                        </a:rPr>
                        <a:t>• Usually, no follow-up required</a:t>
                      </a:r>
                    </a:p>
                    <a:p>
                      <a:pPr marL="0" marR="0">
                        <a:spcBef>
                          <a:spcPts val="0"/>
                        </a:spcBef>
                        <a:spcAft>
                          <a:spcPts val="600"/>
                        </a:spcAft>
                      </a:pPr>
                      <a:r>
                        <a:rPr lang="en-US" sz="1400">
                          <a:effectLst/>
                        </a:rPr>
                        <a:t>• No supplies to store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Sometimes can be felt and seen under the skin of arm</a:t>
                      </a:r>
                    </a:p>
                    <a:p>
                      <a:pPr marL="0" marR="0">
                        <a:spcBef>
                          <a:spcPts val="0"/>
                        </a:spcBef>
                        <a:spcAft>
                          <a:spcPts val="600"/>
                        </a:spcAft>
                      </a:pPr>
                      <a:r>
                        <a:rPr lang="en-US" sz="1400">
                          <a:effectLst/>
                        </a:rPr>
                        <a:t>• May cause spotting or changes in menstrual bleeding (often improves after three months)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Are you concerned that your partner may track your periods?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691804713"/>
                  </a:ext>
                </a:extLst>
              </a:tr>
              <a:tr h="2025650">
                <a:tc>
                  <a:txBody>
                    <a:bodyPr/>
                    <a:lstStyle/>
                    <a:p>
                      <a:pPr marL="0" marR="0" algn="ctr">
                        <a:spcBef>
                          <a:spcPts val="0"/>
                        </a:spcBef>
                        <a:spcAft>
                          <a:spcPts val="600"/>
                        </a:spcAft>
                      </a:pPr>
                      <a:r>
                        <a:rPr lang="en-US" sz="1400">
                          <a:effectLst/>
                        </a:rPr>
                        <a:t>Copper or LNG IUD</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224494"/>
                    </a:solidFill>
                  </a:tcPr>
                </a:tc>
                <a:tc>
                  <a:txBody>
                    <a:bodyPr/>
                    <a:lstStyle/>
                    <a:p>
                      <a:pPr marL="0" marR="0">
                        <a:spcBef>
                          <a:spcPts val="0"/>
                        </a:spcBef>
                        <a:spcAft>
                          <a:spcPts val="600"/>
                        </a:spcAft>
                      </a:pPr>
                      <a:r>
                        <a:rPr lang="en-US" sz="1400">
                          <a:effectLst/>
                        </a:rPr>
                        <a:t>• Remains out of sight in the uterus </a:t>
                      </a:r>
                    </a:p>
                    <a:p>
                      <a:pPr marL="0" marR="0">
                        <a:spcBef>
                          <a:spcPts val="0"/>
                        </a:spcBef>
                        <a:spcAft>
                          <a:spcPts val="600"/>
                        </a:spcAft>
                      </a:pPr>
                      <a:r>
                        <a:rPr lang="en-US" sz="1400">
                          <a:effectLst/>
                        </a:rPr>
                        <a:t>• Copper IUD works well for at least 12 years; LNG-IUD, for 3–5 years</a:t>
                      </a:r>
                    </a:p>
                    <a:p>
                      <a:pPr marL="0" marR="0">
                        <a:spcBef>
                          <a:spcPts val="0"/>
                        </a:spcBef>
                        <a:spcAft>
                          <a:spcPts val="600"/>
                        </a:spcAft>
                      </a:pPr>
                      <a:r>
                        <a:rPr lang="en-US" sz="1400">
                          <a:effectLst/>
                        </a:rPr>
                        <a:t>• Usually, no follow-up required</a:t>
                      </a:r>
                    </a:p>
                    <a:p>
                      <a:pPr marL="0" marR="0">
                        <a:spcBef>
                          <a:spcPts val="0"/>
                        </a:spcBef>
                        <a:spcAft>
                          <a:spcPts val="600"/>
                        </a:spcAft>
                      </a:pPr>
                      <a:r>
                        <a:rPr lang="en-US" sz="1400">
                          <a:effectLst/>
                        </a:rPr>
                        <a:t>• No supplies to store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Copper IUD often increases menstrual flow</a:t>
                      </a:r>
                    </a:p>
                    <a:p>
                      <a:pPr marL="0" marR="0">
                        <a:spcBef>
                          <a:spcPts val="0"/>
                        </a:spcBef>
                        <a:spcAft>
                          <a:spcPts val="600"/>
                        </a:spcAft>
                      </a:pPr>
                      <a:r>
                        <a:rPr lang="en-US" sz="1400">
                          <a:effectLst/>
                        </a:rPr>
                        <a:t>• Hormonal IUD can make period lighter or stop</a:t>
                      </a:r>
                    </a:p>
                    <a:p>
                      <a:pPr marL="0" marR="0">
                        <a:spcBef>
                          <a:spcPts val="0"/>
                        </a:spcBef>
                        <a:spcAft>
                          <a:spcPts val="600"/>
                        </a:spcAft>
                      </a:pPr>
                      <a:r>
                        <a:rPr lang="en-US" sz="1400">
                          <a:effectLst/>
                        </a:rPr>
                        <a:t>• Caution if women has current STI or high STI risk</a:t>
                      </a:r>
                    </a:p>
                    <a:p>
                      <a:pPr marL="0" marR="0">
                        <a:spcBef>
                          <a:spcPts val="0"/>
                        </a:spcBef>
                        <a:spcAft>
                          <a:spcPts val="600"/>
                        </a:spcAft>
                      </a:pPr>
                      <a:r>
                        <a:rPr lang="en-US" sz="1400">
                          <a:effectLst/>
                        </a:rPr>
                        <a:t>• Partner may feel ends of strings in cervix</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Are you concerned that your partner may track your periods?</a:t>
                      </a:r>
                    </a:p>
                    <a:p>
                      <a:pPr marL="0" marR="0">
                        <a:spcBef>
                          <a:spcPts val="0"/>
                        </a:spcBef>
                        <a:spcAft>
                          <a:spcPts val="600"/>
                        </a:spcAft>
                      </a:pPr>
                      <a:r>
                        <a:rPr lang="en-US" sz="1400">
                          <a:effectLst/>
                        </a:rPr>
                        <a:t>• Do you think you may have an STI or are likely to get an STI?</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772203418"/>
                  </a:ext>
                </a:extLst>
              </a:tr>
              <a:tr h="843679">
                <a:tc>
                  <a:txBody>
                    <a:bodyPr/>
                    <a:lstStyle/>
                    <a:p>
                      <a:pPr marL="0" marR="0" algn="ctr">
                        <a:spcBef>
                          <a:spcPts val="0"/>
                        </a:spcBef>
                        <a:spcAft>
                          <a:spcPts val="600"/>
                        </a:spcAft>
                      </a:pPr>
                      <a:r>
                        <a:rPr lang="en-US" sz="1400">
                          <a:effectLst/>
                        </a:rPr>
                        <a:t>Pill</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nchor="ctr">
                    <a:solidFill>
                      <a:srgbClr val="224494"/>
                    </a:solidFill>
                  </a:tcPr>
                </a:tc>
                <a:tc>
                  <a:txBody>
                    <a:bodyPr/>
                    <a:lstStyle/>
                    <a:p>
                      <a:pPr marL="0" marR="0">
                        <a:spcBef>
                          <a:spcPts val="0"/>
                        </a:spcBef>
                        <a:spcAft>
                          <a:spcPts val="600"/>
                        </a:spcAft>
                      </a:pPr>
                      <a:r>
                        <a:rPr lang="en-US" sz="1400">
                          <a:effectLst/>
                        </a:rPr>
                        <a:t>• Does not leave any signs on skin</a:t>
                      </a:r>
                    </a:p>
                    <a:p>
                      <a:pPr marL="0" marR="0">
                        <a:spcBef>
                          <a:spcPts val="0"/>
                        </a:spcBef>
                        <a:spcAft>
                          <a:spcPts val="600"/>
                        </a:spcAft>
                      </a:pPr>
                      <a:r>
                        <a:rPr lang="en-US" sz="1400">
                          <a:effectLst/>
                        </a:rPr>
                        <a:t>• Little effect on menstrual bleeding</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Must be taken every day</a:t>
                      </a:r>
                    </a:p>
                    <a:p>
                      <a:pPr marL="0" marR="0">
                        <a:spcBef>
                          <a:spcPts val="0"/>
                        </a:spcBef>
                        <a:spcAft>
                          <a:spcPts val="600"/>
                        </a:spcAft>
                      </a:pPr>
                      <a:r>
                        <a:rPr lang="en-US" sz="1400">
                          <a:effectLst/>
                        </a:rPr>
                        <a:t>• Pills/packaging must be kept in safe place</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marL="0" marR="0">
                        <a:spcBef>
                          <a:spcPts val="0"/>
                        </a:spcBef>
                        <a:spcAft>
                          <a:spcPts val="600"/>
                        </a:spcAft>
                      </a:pPr>
                      <a:r>
                        <a:rPr lang="en-US" sz="1400">
                          <a:effectLst/>
                        </a:rPr>
                        <a:t>• Do you have a safe place to keep the pills?</a:t>
                      </a:r>
                      <a:endParaRPr lang="en-US" sz="1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786181045"/>
                  </a:ext>
                </a:extLst>
              </a:tr>
            </a:tbl>
          </a:graphicData>
        </a:graphic>
      </p:graphicFrame>
      <p:sp>
        <p:nvSpPr>
          <p:cNvPr id="2" name="Title 1">
            <a:extLst>
              <a:ext uri="{FF2B5EF4-FFF2-40B4-BE49-F238E27FC236}">
                <a16:creationId xmlns:a16="http://schemas.microsoft.com/office/drawing/2014/main" id="{ECA2D804-BCD4-4BCB-8FA0-AEF138E7416A}"/>
              </a:ext>
            </a:extLst>
          </p:cNvPr>
          <p:cNvSpPr>
            <a:spLocks noGrp="1"/>
          </p:cNvSpPr>
          <p:nvPr>
            <p:ph type="title"/>
          </p:nvPr>
        </p:nvSpPr>
        <p:spPr>
          <a:xfrm>
            <a:off x="129066" y="516448"/>
            <a:ext cx="1968771" cy="1645840"/>
          </a:xfrm>
        </p:spPr>
        <p:txBody>
          <a:bodyPr anchor="t">
            <a:noAutofit/>
          </a:bodyPr>
          <a:lstStyle/>
          <a:p>
            <a:pPr>
              <a:lnSpc>
                <a:spcPct val="100000"/>
              </a:lnSpc>
              <a:spcBef>
                <a:spcPts val="600"/>
              </a:spcBef>
            </a:pPr>
            <a:r>
              <a:rPr lang="en-US" sz="2000" b="1">
                <a:solidFill>
                  <a:srgbClr val="224494"/>
                </a:solidFill>
                <a:latin typeface="Calibri" panose="020F0502020204030204" pitchFamily="34" charset="0"/>
                <a:cs typeface="Calibri" panose="020F0502020204030204" pitchFamily="34" charset="0"/>
              </a:rPr>
              <a:t>IPV/ Reproductive Coercion Considerations in FP Counseling</a:t>
            </a:r>
          </a:p>
        </p:txBody>
      </p:sp>
      <p:sp>
        <p:nvSpPr>
          <p:cNvPr id="8" name="Rectangle 7">
            <a:extLst>
              <a:ext uri="{FF2B5EF4-FFF2-40B4-BE49-F238E27FC236}">
                <a16:creationId xmlns:a16="http://schemas.microsoft.com/office/drawing/2014/main" id="{D59456DB-E273-46DB-8FF9-657E8DFFF730}"/>
              </a:ext>
            </a:extLst>
          </p:cNvPr>
          <p:cNvSpPr/>
          <p:nvPr/>
        </p:nvSpPr>
        <p:spPr>
          <a:xfrm>
            <a:off x="644551" y="136312"/>
            <a:ext cx="3172833" cy="34462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15" name="TextBox 14">
            <a:extLst>
              <a:ext uri="{FF2B5EF4-FFF2-40B4-BE49-F238E27FC236}">
                <a16:creationId xmlns:a16="http://schemas.microsoft.com/office/drawing/2014/main" id="{C3950C1B-9B81-4BC0-8505-4EDB24818D66}"/>
              </a:ext>
            </a:extLst>
          </p:cNvPr>
          <p:cNvSpPr txBox="1"/>
          <p:nvPr/>
        </p:nvSpPr>
        <p:spPr>
          <a:xfrm>
            <a:off x="131348" y="2162288"/>
            <a:ext cx="2099619" cy="954107"/>
          </a:xfrm>
          <a:prstGeom prst="rect">
            <a:avLst/>
          </a:prstGeom>
          <a:noFill/>
        </p:spPr>
        <p:txBody>
          <a:bodyPr wrap="square" rtlCol="0">
            <a:spAutoFit/>
          </a:bodyPr>
          <a:lstStyle/>
          <a:p>
            <a:r>
              <a:rPr lang="en-US" sz="1400"/>
              <a:t>Adapted from WHO’s Caring for Women Subjected to Violence curriculum.</a:t>
            </a:r>
          </a:p>
        </p:txBody>
      </p:sp>
      <p:pic>
        <p:nvPicPr>
          <p:cNvPr id="3" name="Picture 2">
            <a:extLst>
              <a:ext uri="{FF2B5EF4-FFF2-40B4-BE49-F238E27FC236}">
                <a16:creationId xmlns:a16="http://schemas.microsoft.com/office/drawing/2014/main" id="{933379C4-3D17-B7E5-D005-38D05025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448F8AB2-4160-2EAC-D2E8-B072989C38E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D753C83-99F4-8F45-F7DD-40913B1ABD5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00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2353F-C8C3-EC2C-26B4-1268B6834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5EC916B5-A73E-583B-639F-6CE3FD77486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7E36494-1869-BA0D-9176-715A058DD13C}"/>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B5F98A2-A5B0-1ECC-F4A7-CEA18567C4FA}"/>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CA13E5-6311-D8F1-4BFF-75626387B9DD}"/>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GATHER Skills Practice: Role Plays 1–3</a:t>
            </a:r>
            <a:endParaRPr lang="en-US" sz="3400">
              <a:solidFill>
                <a:schemeClr val="bg1"/>
              </a:solidFill>
              <a:latin typeface="Calibri" panose="020F0502020204030204" pitchFamily="34" charset="0"/>
              <a:cs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D66C0B05-19C1-5F97-C314-8D11E7760B53}"/>
              </a:ext>
            </a:extLst>
          </p:cNvPr>
          <p:cNvPicPr>
            <a:picLocks noChangeAspect="1"/>
          </p:cNvPicPr>
          <p:nvPr/>
        </p:nvPicPr>
        <p:blipFill rotWithShape="1">
          <a:blip r:embed="rId4">
            <a:extLst>
              <a:ext uri="{28A0092B-C50C-407E-A947-70E740481C1C}">
                <a14:useLocalDpi xmlns:a14="http://schemas.microsoft.com/office/drawing/2010/main" val="0"/>
              </a:ext>
            </a:extLst>
          </a:blip>
          <a:srcRect r="75553"/>
          <a:stretch/>
        </p:blipFill>
        <p:spPr>
          <a:xfrm>
            <a:off x="2391486" y="1498924"/>
            <a:ext cx="1009046" cy="812800"/>
          </a:xfrm>
          <a:prstGeom prst="rect">
            <a:avLst/>
          </a:prstGeom>
        </p:spPr>
      </p:pic>
      <p:sp>
        <p:nvSpPr>
          <p:cNvPr id="14" name="TextBox 13">
            <a:extLst>
              <a:ext uri="{FF2B5EF4-FFF2-40B4-BE49-F238E27FC236}">
                <a16:creationId xmlns:a16="http://schemas.microsoft.com/office/drawing/2014/main" id="{12158F69-972E-570F-5D0B-4E01EB139B86}"/>
              </a:ext>
            </a:extLst>
          </p:cNvPr>
          <p:cNvSpPr txBox="1"/>
          <p:nvPr/>
        </p:nvSpPr>
        <p:spPr>
          <a:xfrm>
            <a:off x="3137859" y="1674491"/>
            <a:ext cx="6103188" cy="461665"/>
          </a:xfrm>
          <a:prstGeom prst="rect">
            <a:avLst/>
          </a:prstGeom>
          <a:noFill/>
        </p:spPr>
        <p:txBody>
          <a:bodyPr wrap="square">
            <a:spAutoFit/>
          </a:bodyPr>
          <a:lstStyle/>
          <a:p>
            <a:pPr marL="228600" marR="0">
              <a:spcBef>
                <a:spcPts val="300"/>
              </a:spcBef>
              <a:spcAft>
                <a:spcPts val="600"/>
              </a:spcAft>
            </a:pPr>
            <a:r>
              <a:rPr lang="en-US" sz="2400" b="1" i="1">
                <a:solidFill>
                  <a:srgbClr val="34A798"/>
                </a:solidFill>
                <a:effectLst/>
                <a:latin typeface="Calibri" panose="020F0502020204030204" pitchFamily="34" charset="0"/>
                <a:ea typeface="MS Gothic" panose="020B0609070205080204" pitchFamily="49" charset="-128"/>
                <a:cs typeface="Vrinda" panose="020B0502040204020203" pitchFamily="34" charset="0"/>
              </a:rPr>
              <a:t>Observers should provide feedback on:</a:t>
            </a:r>
          </a:p>
        </p:txBody>
      </p:sp>
      <p:sp>
        <p:nvSpPr>
          <p:cNvPr id="16" name="TextBox 15">
            <a:extLst>
              <a:ext uri="{FF2B5EF4-FFF2-40B4-BE49-F238E27FC236}">
                <a16:creationId xmlns:a16="http://schemas.microsoft.com/office/drawing/2014/main" id="{B7806CC3-8082-6F5F-23C6-CE54694C94DF}"/>
              </a:ext>
            </a:extLst>
          </p:cNvPr>
          <p:cNvSpPr txBox="1"/>
          <p:nvPr/>
        </p:nvSpPr>
        <p:spPr>
          <a:xfrm>
            <a:off x="3269195" y="2171669"/>
            <a:ext cx="6521785" cy="1508105"/>
          </a:xfrm>
          <a:prstGeom prst="rect">
            <a:avLst/>
          </a:prstGeom>
          <a:noFill/>
        </p:spPr>
        <p:txBody>
          <a:bodyPr wrap="square">
            <a:spAutoFit/>
          </a:bodyPr>
          <a:lstStyle/>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latin typeface="Calibri" panose="020F0502020204030204" pitchFamily="34" charset="0"/>
                <a:cs typeface="Calibri" panose="020F0502020204030204" pitchFamily="34" charset="0"/>
              </a:rPr>
              <a:t>Did the provider follower the steps and use active listening?</a:t>
            </a:r>
          </a:p>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latin typeface="Calibri" panose="020F0502020204030204" pitchFamily="34" charset="0"/>
                <a:cs typeface="Calibri" panose="020F0502020204030204" pitchFamily="34" charset="0"/>
              </a:rPr>
              <a:t>Did the provider follow client cues to guide discussion and selection of methods?</a:t>
            </a:r>
          </a:p>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latin typeface="Calibri" panose="020F0502020204030204" pitchFamily="34" charset="0"/>
                <a:cs typeface="Calibri" panose="020F0502020204030204" pitchFamily="34" charset="0"/>
              </a:rPr>
              <a:t>Did the provider give information that was GBV-responsive?</a:t>
            </a:r>
          </a:p>
        </p:txBody>
      </p:sp>
      <p:sp>
        <p:nvSpPr>
          <p:cNvPr id="18" name="TextBox 17">
            <a:extLst>
              <a:ext uri="{FF2B5EF4-FFF2-40B4-BE49-F238E27FC236}">
                <a16:creationId xmlns:a16="http://schemas.microsoft.com/office/drawing/2014/main" id="{CD6B2A0A-3ADA-FD52-1FB7-E8CF07B2AD2A}"/>
              </a:ext>
            </a:extLst>
          </p:cNvPr>
          <p:cNvSpPr txBox="1"/>
          <p:nvPr/>
        </p:nvSpPr>
        <p:spPr>
          <a:xfrm>
            <a:off x="3137859" y="3901458"/>
            <a:ext cx="6103188" cy="461665"/>
          </a:xfrm>
          <a:prstGeom prst="rect">
            <a:avLst/>
          </a:prstGeom>
          <a:noFill/>
        </p:spPr>
        <p:txBody>
          <a:bodyPr wrap="square">
            <a:spAutoFit/>
          </a:bodyPr>
          <a:lstStyle/>
          <a:p>
            <a:pPr marL="228600" marR="0">
              <a:spcBef>
                <a:spcPts val="300"/>
              </a:spcBef>
              <a:spcAft>
                <a:spcPts val="600"/>
              </a:spcAft>
            </a:pPr>
            <a:r>
              <a:rPr lang="en-US" sz="2400" b="1" i="1">
                <a:solidFill>
                  <a:srgbClr val="34A798"/>
                </a:solidFill>
                <a:effectLst/>
                <a:latin typeface="Calibri" panose="020F0502020204030204" pitchFamily="34" charset="0"/>
                <a:ea typeface="MS Gothic" panose="020B0609070205080204" pitchFamily="49" charset="-128"/>
                <a:cs typeface="Vrinda" panose="020B0502040204020203" pitchFamily="34" charset="0"/>
              </a:rPr>
              <a:t>Clients should give feedback on:</a:t>
            </a:r>
          </a:p>
        </p:txBody>
      </p:sp>
      <p:sp>
        <p:nvSpPr>
          <p:cNvPr id="20" name="TextBox 19">
            <a:extLst>
              <a:ext uri="{FF2B5EF4-FFF2-40B4-BE49-F238E27FC236}">
                <a16:creationId xmlns:a16="http://schemas.microsoft.com/office/drawing/2014/main" id="{F941EEAE-B815-2AAC-6B33-B0BDBE573207}"/>
              </a:ext>
            </a:extLst>
          </p:cNvPr>
          <p:cNvSpPr txBox="1"/>
          <p:nvPr/>
        </p:nvSpPr>
        <p:spPr>
          <a:xfrm>
            <a:off x="3269194" y="4507485"/>
            <a:ext cx="7154965" cy="1508105"/>
          </a:xfrm>
          <a:prstGeom prst="rect">
            <a:avLst/>
          </a:prstGeom>
          <a:noFill/>
        </p:spPr>
        <p:txBody>
          <a:bodyPr wrap="square">
            <a:spAutoFit/>
          </a:bodyPr>
          <a:lstStyle/>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Did you feel listened to? Why or why not?</a:t>
            </a:r>
          </a:p>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What did the provider do that was helpful?  </a:t>
            </a:r>
          </a:p>
          <a:p>
            <a:pPr marL="285750" marR="0" lvl="0" indent="-285750">
              <a:spcBef>
                <a:spcPts val="600"/>
              </a:spcBef>
              <a:spcAft>
                <a:spcPts val="600"/>
              </a:spcAft>
              <a:buClr>
                <a:srgbClr val="000000"/>
              </a:buClr>
              <a:buSzPts val="1100"/>
              <a:buFont typeface="Arial" panose="020B0604020202020204" pitchFamily="34" charset="0"/>
              <a:buChar char="•"/>
            </a:pPr>
            <a:r>
              <a:rPr lang="en-US">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What could the provider have done to make you feel more comfortable?</a:t>
            </a:r>
          </a:p>
        </p:txBody>
      </p:sp>
    </p:spTree>
    <p:extLst>
      <p:ext uri="{BB962C8B-B14F-4D97-AF65-F5344CB8AC3E}">
        <p14:creationId xmlns:p14="http://schemas.microsoft.com/office/powerpoint/2010/main" val="129151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A0847E-393C-2B7A-462A-72D38DE414AF}"/>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14" name="Shape 15190">
            <a:extLst>
              <a:ext uri="{FF2B5EF4-FFF2-40B4-BE49-F238E27FC236}">
                <a16:creationId xmlns:a16="http://schemas.microsoft.com/office/drawing/2014/main" id="{CE576AFE-DD91-CEC5-AB86-FA3ED7D35333}"/>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4A52D89F-3DAF-97BA-9410-466EE14226D2}"/>
              </a:ext>
            </a:extLst>
          </p:cNvPr>
          <p:cNvSpPr txBox="1">
            <a:spLocks/>
          </p:cNvSpPr>
          <p:nvPr/>
        </p:nvSpPr>
        <p:spPr>
          <a:xfrm>
            <a:off x="313376" y="2563194"/>
            <a:ext cx="10515600" cy="622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b="1">
                <a:solidFill>
                  <a:srgbClr val="28877C"/>
                </a:solidFill>
                <a:latin typeface="Calibri" panose="020F0502020204030204" pitchFamily="34" charset="0"/>
                <a:ea typeface="Calibri" panose="020F0502020204030204" pitchFamily="34" charset="0"/>
                <a:cs typeface="Vrinda" panose="020B0502040204020203" pitchFamily="34" charset="0"/>
              </a:rPr>
              <a:t>Responding to Disclosures of GBV</a:t>
            </a:r>
            <a:endParaRPr lang="en-US" sz="3200" b="1">
              <a:solidFill>
                <a:srgbClr val="28877C"/>
              </a:solidFill>
              <a:latin typeface="Calibri" panose="020F0502020204030204" pitchFamily="34" charset="0"/>
              <a:cs typeface="Calibri" panose="020F0502020204030204" pitchFamily="34" charset="0"/>
            </a:endParaRPr>
          </a:p>
        </p:txBody>
      </p:sp>
      <p:sp>
        <p:nvSpPr>
          <p:cNvPr id="16" name="Title 1">
            <a:extLst>
              <a:ext uri="{FF2B5EF4-FFF2-40B4-BE49-F238E27FC236}">
                <a16:creationId xmlns:a16="http://schemas.microsoft.com/office/drawing/2014/main" id="{A3F20FF4-6E88-A8CF-E8F3-1610BBF939E5}"/>
              </a:ext>
            </a:extLst>
          </p:cNvPr>
          <p:cNvSpPr txBox="1">
            <a:spLocks/>
          </p:cNvSpPr>
          <p:nvPr/>
        </p:nvSpPr>
        <p:spPr>
          <a:xfrm>
            <a:off x="313376" y="2103180"/>
            <a:ext cx="10515600" cy="622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3 | SESSION B</a:t>
            </a:r>
          </a:p>
        </p:txBody>
      </p:sp>
      <p:sp>
        <p:nvSpPr>
          <p:cNvPr id="17" name="Rectangle 16">
            <a:extLst>
              <a:ext uri="{FF2B5EF4-FFF2-40B4-BE49-F238E27FC236}">
                <a16:creationId xmlns:a16="http://schemas.microsoft.com/office/drawing/2014/main" id="{2EF66BD8-6DC2-8A96-FE11-BDBCF341AC67}"/>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8CFC68-3DF6-78AA-76C8-E3F00F5F6A9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ED3CD312-A9F3-B613-0C5B-FFF65275C94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9169029-4EF6-A557-6DE1-A4327F733E1B}"/>
              </a:ext>
            </a:extLst>
          </p:cNvPr>
          <p:cNvSpPr txBox="1"/>
          <p:nvPr/>
        </p:nvSpPr>
        <p:spPr>
          <a:xfrm>
            <a:off x="300227" y="3607078"/>
            <a:ext cx="11264244" cy="2135200"/>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indent="-342900">
              <a:lnSpc>
                <a:spcPct val="120000"/>
              </a:lnSpc>
              <a:spcBef>
                <a:spcPts val="600"/>
              </a:spcBef>
              <a:buFont typeface="Arial" panose="020B0604020202020204" pitchFamily="34" charset="0"/>
              <a:buChar char="•"/>
            </a:pPr>
            <a:r>
              <a:rPr lang="en-US" sz="2400">
                <a:ea typeface="+mj-ea"/>
                <a:cs typeface="Arial" panose="020B0604020202020204" pitchFamily="34" charset="0"/>
              </a:rPr>
              <a:t>Explain the purpose and value of psychological first aid</a:t>
            </a:r>
          </a:p>
          <a:p>
            <a:pPr marL="342900" indent="-342900">
              <a:lnSpc>
                <a:spcPct val="120000"/>
              </a:lnSpc>
              <a:spcBef>
                <a:spcPts val="600"/>
              </a:spcBef>
              <a:spcAft>
                <a:spcPts val="600"/>
              </a:spcAft>
              <a:buFont typeface="Arial" panose="020B0604020202020204" pitchFamily="34" charset="0"/>
              <a:buChar char="•"/>
            </a:pPr>
            <a:r>
              <a:rPr lang="en-US" sz="2400">
                <a:ea typeface="+mj-ea"/>
                <a:cs typeface="Arial" panose="020B0604020202020204" pitchFamily="34" charset="0"/>
              </a:rPr>
              <a:t>Understanding the role of quality disclosure response in FP settings</a:t>
            </a:r>
          </a:p>
          <a:p>
            <a:pPr marL="342900" indent="-342900">
              <a:lnSpc>
                <a:spcPct val="120000"/>
              </a:lnSpc>
              <a:spcBef>
                <a:spcPts val="600"/>
              </a:spcBef>
              <a:spcAft>
                <a:spcPts val="600"/>
              </a:spcAft>
              <a:buFont typeface="Arial" panose="020B0604020202020204" pitchFamily="34" charset="0"/>
              <a:buChar char="•"/>
            </a:pPr>
            <a:r>
              <a:rPr lang="en-US" sz="2400">
                <a:ea typeface="+mj-ea"/>
                <a:cs typeface="Arial" panose="020B0604020202020204" pitchFamily="34" charset="0"/>
              </a:rPr>
              <a:t>Deliver the first three steps of the LIVES approach to first-line response  </a:t>
            </a:r>
            <a:endParaRPr lang="en-US" sz="2400">
              <a:cs typeface="Arial" panose="020B0604020202020204" pitchFamily="34" charset="0"/>
            </a:endParaRPr>
          </a:p>
        </p:txBody>
      </p:sp>
    </p:spTree>
    <p:extLst>
      <p:ext uri="{BB962C8B-B14F-4D97-AF65-F5344CB8AC3E}">
        <p14:creationId xmlns:p14="http://schemas.microsoft.com/office/powerpoint/2010/main" val="388187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DF6C2BF-7DA7-3780-1864-51EC49B04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2" name="Title 1">
            <a:extLst>
              <a:ext uri="{FF2B5EF4-FFF2-40B4-BE49-F238E27FC236}">
                <a16:creationId xmlns:a16="http://schemas.microsoft.com/office/drawing/2014/main" id="{82F561C1-CABE-4389-A247-B8021CB465AB}"/>
              </a:ext>
            </a:extLst>
          </p:cNvPr>
          <p:cNvSpPr>
            <a:spLocks noGrp="1"/>
          </p:cNvSpPr>
          <p:nvPr>
            <p:ph type="title"/>
          </p:nvPr>
        </p:nvSpPr>
        <p:spPr>
          <a:xfrm>
            <a:off x="-4064" y="579320"/>
            <a:ext cx="12192000" cy="777802"/>
          </a:xfrm>
        </p:spPr>
        <p:txBody>
          <a:bodyPr>
            <a:noAutofit/>
          </a:bodyPr>
          <a:lstStyle/>
          <a:p>
            <a:pPr algn="ctr">
              <a:lnSpc>
                <a:spcPct val="100000"/>
              </a:lnSpc>
              <a:spcBef>
                <a:spcPts val="600"/>
              </a:spcBef>
            </a:pPr>
            <a:r>
              <a:rPr lang="en-US" sz="3400" b="1">
                <a:solidFill>
                  <a:srgbClr val="224494"/>
                </a:solidFill>
                <a:latin typeface="+mn-lt"/>
                <a:cs typeface="Arial" panose="020B0604020202020204" pitchFamily="34" charset="0"/>
              </a:rPr>
              <a:t>Responding to Disclosures</a:t>
            </a:r>
          </a:p>
        </p:txBody>
      </p:sp>
      <p:sp>
        <p:nvSpPr>
          <p:cNvPr id="12" name="TextBox 11">
            <a:extLst>
              <a:ext uri="{FF2B5EF4-FFF2-40B4-BE49-F238E27FC236}">
                <a16:creationId xmlns:a16="http://schemas.microsoft.com/office/drawing/2014/main" id="{A856993A-1524-4BAB-870A-53744EFF699B}"/>
              </a:ext>
            </a:extLst>
          </p:cNvPr>
          <p:cNvSpPr txBox="1"/>
          <p:nvPr/>
        </p:nvSpPr>
        <p:spPr>
          <a:xfrm>
            <a:off x="1521212" y="1603885"/>
            <a:ext cx="9138425" cy="3650230"/>
          </a:xfrm>
          <a:prstGeom prst="rect">
            <a:avLst/>
          </a:prstGeom>
          <a:noFill/>
        </p:spPr>
        <p:txBody>
          <a:bodyPr wrap="square">
            <a:spAutoFit/>
          </a:bodyPr>
          <a:lstStyle/>
          <a:p>
            <a:r>
              <a:rPr lang="en-US" sz="2400"/>
              <a:t>As FP providers, you may be the first and/or only person this woman has been able to tell about what she is dealing with. </a:t>
            </a:r>
            <a:r>
              <a:rPr lang="en-US" sz="2400" b="1">
                <a:solidFill>
                  <a:srgbClr val="E16620"/>
                </a:solidFill>
              </a:rPr>
              <a:t>Your response matters.</a:t>
            </a:r>
          </a:p>
          <a:p>
            <a:endParaRPr lang="en-US" sz="2400" b="1">
              <a:solidFill>
                <a:schemeClr val="accent1"/>
              </a:solidFill>
            </a:endParaRPr>
          </a:p>
          <a:p>
            <a:pPr marL="0" indent="0">
              <a:lnSpc>
                <a:spcPct val="120000"/>
              </a:lnSpc>
              <a:spcBef>
                <a:spcPts val="600"/>
              </a:spcBef>
              <a:buNone/>
            </a:pPr>
            <a:r>
              <a:rPr lang="en-US" sz="2400" b="1">
                <a:cs typeface="Arial" panose="020B0604020202020204" pitchFamily="34" charset="0"/>
              </a:rPr>
              <a:t>Remember:</a:t>
            </a:r>
          </a:p>
          <a:p>
            <a:pPr marL="342900" indent="-342900">
              <a:lnSpc>
                <a:spcPct val="120000"/>
              </a:lnSpc>
              <a:spcBef>
                <a:spcPts val="600"/>
              </a:spcBef>
              <a:buFont typeface="Arial" panose="020B0604020202020204" pitchFamily="34" charset="0"/>
              <a:buChar char="•"/>
            </a:pPr>
            <a:r>
              <a:rPr lang="en-US" sz="2400">
                <a:cs typeface="Arial" panose="020B0604020202020204" pitchFamily="34" charset="0"/>
              </a:rPr>
              <a:t>It is never the survivor’s fault. </a:t>
            </a:r>
          </a:p>
          <a:p>
            <a:pPr marL="342900" indent="-342900">
              <a:lnSpc>
                <a:spcPct val="120000"/>
              </a:lnSpc>
              <a:spcBef>
                <a:spcPts val="600"/>
              </a:spcBef>
              <a:buFont typeface="Arial" panose="020B0604020202020204" pitchFamily="34" charset="0"/>
              <a:buChar char="•"/>
            </a:pPr>
            <a:r>
              <a:rPr lang="en-US" sz="2400">
                <a:cs typeface="Arial" panose="020B0604020202020204" pitchFamily="34" charset="0"/>
              </a:rPr>
              <a:t>Everyone deserves to feel and be safe. </a:t>
            </a:r>
          </a:p>
          <a:p>
            <a:pPr marL="342900" indent="-342900">
              <a:lnSpc>
                <a:spcPct val="120000"/>
              </a:lnSpc>
              <a:spcBef>
                <a:spcPts val="600"/>
              </a:spcBef>
              <a:buFont typeface="Arial" panose="020B0604020202020204" pitchFamily="34" charset="0"/>
              <a:buChar char="•"/>
            </a:pPr>
            <a:r>
              <a:rPr lang="en-US" sz="2400">
                <a:cs typeface="Arial" panose="020B0604020202020204" pitchFamily="34" charset="0"/>
              </a:rPr>
              <a:t>Services and support are available in your district.</a:t>
            </a:r>
          </a:p>
          <a:p>
            <a:endParaRPr lang="en-US" sz="2400" b="1">
              <a:solidFill>
                <a:schemeClr val="accent1"/>
              </a:solidFill>
            </a:endParaRPr>
          </a:p>
        </p:txBody>
      </p:sp>
      <p:sp>
        <p:nvSpPr>
          <p:cNvPr id="15" name="Rectangle 14">
            <a:extLst>
              <a:ext uri="{FF2B5EF4-FFF2-40B4-BE49-F238E27FC236}">
                <a16:creationId xmlns:a16="http://schemas.microsoft.com/office/drawing/2014/main" id="{99E8E928-6C8D-FC07-EBAD-1C76D123073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B40CE263-4579-1E0B-C618-BE20026CF673}"/>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44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CCB26-6089-4379-81CE-477F88574286}"/>
              </a:ext>
            </a:extLst>
          </p:cNvPr>
          <p:cNvSpPr>
            <a:spLocks noGrp="1"/>
          </p:cNvSpPr>
          <p:nvPr>
            <p:ph idx="1"/>
          </p:nvPr>
        </p:nvSpPr>
        <p:spPr>
          <a:xfrm>
            <a:off x="832625" y="1619528"/>
            <a:ext cx="10515600" cy="4444486"/>
          </a:xfrm>
        </p:spPr>
        <p:txBody>
          <a:bodyPr>
            <a:spAutoFit/>
          </a:bodyPr>
          <a:lstStyle/>
          <a:p>
            <a:pPr marL="0" indent="0">
              <a:lnSpc>
                <a:spcPct val="120000"/>
              </a:lnSpc>
              <a:spcBef>
                <a:spcPts val="600"/>
              </a:spcBef>
              <a:buNone/>
            </a:pPr>
            <a:r>
              <a:rPr lang="en-US" sz="1800" b="1">
                <a:ea typeface="+mj-ea"/>
                <a:cs typeface="Arial" panose="020B0604020202020204" pitchFamily="34" charset="0"/>
              </a:rPr>
              <a:t>The LIV(ES) pneumonic was developed by the World Health Organization to ensure first line response to violence against women in primary and preventative health care settings.  </a:t>
            </a:r>
          </a:p>
          <a:p>
            <a:pPr marL="0" indent="0">
              <a:lnSpc>
                <a:spcPct val="120000"/>
              </a:lnSpc>
              <a:spcBef>
                <a:spcPts val="600"/>
              </a:spcBef>
              <a:buNone/>
            </a:pPr>
            <a:endParaRPr lang="en-US" sz="2400">
              <a:cs typeface="Arial" panose="020B0604020202020204" pitchFamily="34" charset="0"/>
            </a:endParaRPr>
          </a:p>
          <a:p>
            <a:pPr>
              <a:lnSpc>
                <a:spcPct val="120000"/>
              </a:lnSpc>
              <a:spcBef>
                <a:spcPts val="600"/>
              </a:spcBef>
            </a:pPr>
            <a:r>
              <a:rPr lang="en-US" sz="1800" b="1">
                <a:ea typeface="+mj-ea"/>
                <a:cs typeface="Arial" panose="020B0604020202020204" pitchFamily="34" charset="0"/>
              </a:rPr>
              <a:t>Listen </a:t>
            </a:r>
            <a:r>
              <a:rPr lang="en-US" sz="1800">
                <a:ea typeface="+mj-ea"/>
                <a:cs typeface="Arial" panose="020B0604020202020204" pitchFamily="34" charset="0"/>
              </a:rPr>
              <a:t>– Listen closely with empathy, no judgment.</a:t>
            </a:r>
          </a:p>
          <a:p>
            <a:pPr>
              <a:lnSpc>
                <a:spcPct val="120000"/>
              </a:lnSpc>
              <a:spcBef>
                <a:spcPts val="600"/>
              </a:spcBef>
            </a:pPr>
            <a:r>
              <a:rPr lang="en-US" sz="1800" b="1">
                <a:ea typeface="+mj-ea"/>
                <a:cs typeface="Arial" panose="020B0604020202020204" pitchFamily="34" charset="0"/>
              </a:rPr>
              <a:t>Inquire</a:t>
            </a:r>
            <a:r>
              <a:rPr lang="en-US" sz="1800">
                <a:ea typeface="+mj-ea"/>
                <a:cs typeface="Arial" panose="020B0604020202020204" pitchFamily="34" charset="0"/>
              </a:rPr>
              <a:t> – Assess and respond to the client’s needs and concerns – emotional, physical, social, and practical.</a:t>
            </a:r>
          </a:p>
          <a:p>
            <a:pPr>
              <a:lnSpc>
                <a:spcPct val="120000"/>
              </a:lnSpc>
              <a:spcBef>
                <a:spcPts val="600"/>
              </a:spcBef>
            </a:pPr>
            <a:r>
              <a:rPr lang="en-US" sz="1800" b="1">
                <a:ea typeface="+mj-ea"/>
                <a:cs typeface="Arial" panose="020B0604020202020204" pitchFamily="34" charset="0"/>
              </a:rPr>
              <a:t>Validate</a:t>
            </a:r>
            <a:r>
              <a:rPr lang="en-US" sz="1800">
                <a:ea typeface="+mj-ea"/>
                <a:cs typeface="Arial" panose="020B0604020202020204" pitchFamily="34" charset="0"/>
              </a:rPr>
              <a:t> – Show the client you believe and understand them.</a:t>
            </a:r>
            <a:br>
              <a:rPr lang="en-US" sz="1800">
                <a:ea typeface="+mj-ea"/>
                <a:cs typeface="Arial" panose="020B0604020202020204" pitchFamily="34" charset="0"/>
              </a:rPr>
            </a:br>
            <a:endParaRPr lang="en-US" sz="1800">
              <a:ea typeface="+mj-ea"/>
              <a:cs typeface="Arial" panose="020B0604020202020204" pitchFamily="34" charset="0"/>
            </a:endParaRPr>
          </a:p>
          <a:p>
            <a:pPr>
              <a:lnSpc>
                <a:spcPct val="120000"/>
              </a:lnSpc>
              <a:spcBef>
                <a:spcPts val="600"/>
              </a:spcBef>
            </a:pPr>
            <a:r>
              <a:rPr lang="en-US" sz="1800" b="1">
                <a:ea typeface="+mj-ea"/>
                <a:cs typeface="Arial" panose="020B0604020202020204" pitchFamily="34" charset="0"/>
              </a:rPr>
              <a:t>Enhance Safety </a:t>
            </a:r>
            <a:r>
              <a:rPr lang="en-US" sz="1800">
                <a:ea typeface="+mj-ea"/>
                <a:cs typeface="Arial" panose="020B0604020202020204" pitchFamily="34" charset="0"/>
              </a:rPr>
              <a:t>– Discuss how to protect the client from further harm.</a:t>
            </a:r>
          </a:p>
          <a:p>
            <a:pPr>
              <a:lnSpc>
                <a:spcPct val="120000"/>
              </a:lnSpc>
              <a:spcBef>
                <a:spcPts val="600"/>
              </a:spcBef>
            </a:pPr>
            <a:r>
              <a:rPr lang="en-US" sz="1800" b="1">
                <a:ea typeface="+mj-ea"/>
                <a:cs typeface="Arial" panose="020B0604020202020204" pitchFamily="34" charset="0"/>
              </a:rPr>
              <a:t>Support</a:t>
            </a:r>
            <a:r>
              <a:rPr lang="en-US" sz="1800">
                <a:ea typeface="+mj-ea"/>
                <a:cs typeface="Arial" panose="020B0604020202020204" pitchFamily="34" charset="0"/>
              </a:rPr>
              <a:t> – Help connect the client to appropriate resources and services, inclu</a:t>
            </a:r>
            <a:r>
              <a:rPr lang="en-US" sz="1800">
                <a:latin typeface="Arial" panose="020B0604020202020204" pitchFamily="34" charset="0"/>
                <a:ea typeface="+mj-ea"/>
                <a:cs typeface="Arial" panose="020B0604020202020204" pitchFamily="34" charset="0"/>
              </a:rPr>
              <a:t>ding social support.</a:t>
            </a:r>
          </a:p>
          <a:p>
            <a:pPr>
              <a:lnSpc>
                <a:spcPct val="120000"/>
              </a:lnSpc>
              <a:spcBef>
                <a:spcPts val="600"/>
              </a:spcBef>
            </a:pPr>
            <a:endParaRPr lang="en-US" sz="1800">
              <a:latin typeface="Arial" panose="020B0604020202020204" pitchFamily="34" charset="0"/>
              <a:cs typeface="Arial" panose="020B0604020202020204" pitchFamily="34" charset="0"/>
            </a:endParaRPr>
          </a:p>
          <a:p>
            <a:pPr>
              <a:lnSpc>
                <a:spcPct val="120000"/>
              </a:lnSpc>
              <a:spcBef>
                <a:spcPts val="600"/>
              </a:spcBef>
            </a:pPr>
            <a:endParaRPr lang="en-US" sz="18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432845-4952-0204-461D-B0B153550743}"/>
              </a:ext>
            </a:extLst>
          </p:cNvPr>
          <p:cNvSpPr/>
          <p:nvPr/>
        </p:nvSpPr>
        <p:spPr>
          <a:xfrm>
            <a:off x="393192" y="2583180"/>
            <a:ext cx="11265408" cy="1691640"/>
          </a:xfrm>
          <a:prstGeom prst="rect">
            <a:avLst/>
          </a:prstGeom>
          <a:noFill/>
          <a:ln>
            <a:solidFill>
              <a:srgbClr val="22449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9666CE-AF86-10C1-F453-9183D41C00B3}"/>
              </a:ext>
            </a:extLst>
          </p:cNvPr>
          <p:cNvSpPr/>
          <p:nvPr/>
        </p:nvSpPr>
        <p:spPr>
          <a:xfrm>
            <a:off x="8715754" y="3977640"/>
            <a:ext cx="2520697" cy="473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0CAA54-095E-4462-8ADB-C810D6A5D973}"/>
              </a:ext>
            </a:extLst>
          </p:cNvPr>
          <p:cNvSpPr txBox="1"/>
          <p:nvPr/>
        </p:nvSpPr>
        <p:spPr>
          <a:xfrm>
            <a:off x="8715754" y="4074765"/>
            <a:ext cx="2520697" cy="400110"/>
          </a:xfrm>
          <a:prstGeom prst="rect">
            <a:avLst/>
          </a:prstGeom>
          <a:noFill/>
        </p:spPr>
        <p:txBody>
          <a:bodyPr wrap="square" rtlCol="0">
            <a:spAutoFit/>
          </a:bodyPr>
          <a:lstStyle/>
          <a:p>
            <a:pPr algn="ctr"/>
            <a:r>
              <a:rPr lang="en-US" sz="2000" b="1">
                <a:solidFill>
                  <a:srgbClr val="224494"/>
                </a:solidFill>
              </a:rPr>
              <a:t>Psychological First Aid</a:t>
            </a:r>
          </a:p>
        </p:txBody>
      </p:sp>
      <p:sp>
        <p:nvSpPr>
          <p:cNvPr id="2" name="Title 1">
            <a:extLst>
              <a:ext uri="{FF2B5EF4-FFF2-40B4-BE49-F238E27FC236}">
                <a16:creationId xmlns:a16="http://schemas.microsoft.com/office/drawing/2014/main" id="{82F561C1-CABE-4389-A247-B8021CB465AB}"/>
              </a:ext>
            </a:extLst>
          </p:cNvPr>
          <p:cNvSpPr>
            <a:spLocks noGrp="1"/>
          </p:cNvSpPr>
          <p:nvPr>
            <p:ph type="title"/>
          </p:nvPr>
        </p:nvSpPr>
        <p:spPr>
          <a:xfrm>
            <a:off x="832625" y="229723"/>
            <a:ext cx="10515600" cy="1163513"/>
          </a:xfrm>
        </p:spPr>
        <p:txBody>
          <a:bodyPr>
            <a:noAutofit/>
          </a:bodyPr>
          <a:lstStyle/>
          <a:p>
            <a:pPr algn="ctr">
              <a:lnSpc>
                <a:spcPct val="100000"/>
              </a:lnSpc>
              <a:spcBef>
                <a:spcPts val="600"/>
              </a:spcBef>
            </a:pPr>
            <a:r>
              <a:rPr lang="en-US" sz="3400" b="1">
                <a:solidFill>
                  <a:srgbClr val="224494"/>
                </a:solidFill>
                <a:latin typeface="+mn-lt"/>
                <a:cs typeface="Arial" panose="020B0604020202020204" pitchFamily="34" charset="0"/>
              </a:rPr>
              <a:t>LIV(ES) </a:t>
            </a:r>
            <a:br>
              <a:rPr lang="en-US" sz="3400" b="1">
                <a:solidFill>
                  <a:srgbClr val="224494"/>
                </a:solidFill>
                <a:latin typeface="+mn-lt"/>
                <a:cs typeface="Arial" panose="020B0604020202020204" pitchFamily="34" charset="0"/>
              </a:rPr>
            </a:br>
            <a:r>
              <a:rPr lang="en-US" sz="2400" b="1">
                <a:solidFill>
                  <a:srgbClr val="E16620"/>
                </a:solidFill>
                <a:latin typeface="+mn-lt"/>
                <a:cs typeface="Arial" panose="020B0604020202020204" pitchFamily="34" charset="0"/>
              </a:rPr>
              <a:t>Listen, Inquire, Validate, Enhance safety, and Support </a:t>
            </a:r>
          </a:p>
        </p:txBody>
      </p:sp>
      <p:pic>
        <p:nvPicPr>
          <p:cNvPr id="11" name="Picture 10">
            <a:extLst>
              <a:ext uri="{FF2B5EF4-FFF2-40B4-BE49-F238E27FC236}">
                <a16:creationId xmlns:a16="http://schemas.microsoft.com/office/drawing/2014/main" id="{50BF3D99-7EC7-2C92-149E-00DFB4916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2" name="Rectangle 11">
            <a:extLst>
              <a:ext uri="{FF2B5EF4-FFF2-40B4-BE49-F238E27FC236}">
                <a16:creationId xmlns:a16="http://schemas.microsoft.com/office/drawing/2014/main" id="{8596DDBF-725B-9E4A-4F59-2EACA22C2E8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F11FEE9-C3C7-FF06-275B-5F569991334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7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BB72CAE3-A6F5-4FEA-AE83-159BD785A43B}"/>
              </a:ext>
            </a:extLst>
          </p:cNvPr>
          <p:cNvGraphicFramePr>
            <a:graphicFrameLocks noGrp="1"/>
          </p:cNvGraphicFramePr>
          <p:nvPr>
            <p:extLst>
              <p:ext uri="{D42A27DB-BD31-4B8C-83A1-F6EECF244321}">
                <p14:modId xmlns:p14="http://schemas.microsoft.com/office/powerpoint/2010/main" val="2537712216"/>
              </p:ext>
            </p:extLst>
          </p:nvPr>
        </p:nvGraphicFramePr>
        <p:xfrm>
          <a:off x="519306" y="363220"/>
          <a:ext cx="11148437" cy="5708397"/>
        </p:xfrm>
        <a:graphic>
          <a:graphicData uri="http://schemas.openxmlformats.org/drawingml/2006/table">
            <a:tbl>
              <a:tblPr firstRow="1" bandRow="1">
                <a:tableStyleId>{5C22544A-7EE6-4342-B048-85BDC9FD1C3A}</a:tableStyleId>
              </a:tblPr>
              <a:tblGrid>
                <a:gridCol w="2986222">
                  <a:extLst>
                    <a:ext uri="{9D8B030D-6E8A-4147-A177-3AD203B41FA5}">
                      <a16:colId xmlns:a16="http://schemas.microsoft.com/office/drawing/2014/main" val="1518002109"/>
                    </a:ext>
                  </a:extLst>
                </a:gridCol>
                <a:gridCol w="8162215">
                  <a:extLst>
                    <a:ext uri="{9D8B030D-6E8A-4147-A177-3AD203B41FA5}">
                      <a16:colId xmlns:a16="http://schemas.microsoft.com/office/drawing/2014/main" val="1994292982"/>
                    </a:ext>
                  </a:extLst>
                </a:gridCol>
              </a:tblGrid>
              <a:tr h="535246">
                <a:tc>
                  <a:txBody>
                    <a:bodyPr/>
                    <a:lstStyle/>
                    <a:p>
                      <a:pPr algn="ctr"/>
                      <a:r>
                        <a:rPr lang="en-US" sz="2200"/>
                        <a:t>LIV(ES) Step</a:t>
                      </a:r>
                    </a:p>
                  </a:txBody>
                  <a:tcPr>
                    <a:solidFill>
                      <a:srgbClr val="34A798"/>
                    </a:solidFill>
                  </a:tcPr>
                </a:tc>
                <a:tc>
                  <a:txBody>
                    <a:bodyPr/>
                    <a:lstStyle/>
                    <a:p>
                      <a:pPr algn="ctr"/>
                      <a:r>
                        <a:rPr lang="en-US" sz="2000"/>
                        <a:t>Sample Phrases to Use</a:t>
                      </a:r>
                    </a:p>
                  </a:txBody>
                  <a:tcPr>
                    <a:solidFill>
                      <a:srgbClr val="224494"/>
                    </a:solidFill>
                  </a:tcPr>
                </a:tc>
                <a:extLst>
                  <a:ext uri="{0D108BD9-81ED-4DB2-BD59-A6C34878D82A}">
                    <a16:rowId xmlns:a16="http://schemas.microsoft.com/office/drawing/2014/main" val="494579525"/>
                  </a:ext>
                </a:extLst>
              </a:tr>
              <a:tr h="1420701">
                <a:tc>
                  <a:txBody>
                    <a:bodyPr/>
                    <a:lstStyle/>
                    <a:p>
                      <a:pPr algn="ctr">
                        <a:lnSpc>
                          <a:spcPct val="150000"/>
                        </a:lnSpc>
                      </a:pPr>
                      <a:r>
                        <a:rPr lang="en-US" sz="1800" b="1">
                          <a:solidFill>
                            <a:srgbClr val="008264"/>
                          </a:solidFill>
                        </a:rPr>
                        <a:t>L - Listen</a:t>
                      </a:r>
                    </a:p>
                  </a:txBody>
                  <a:tcPr anchor="ctr">
                    <a:solidFill>
                      <a:srgbClr val="34A798">
                        <a:alpha val="36296"/>
                      </a:srgbClr>
                    </a:solidFill>
                  </a:tcPr>
                </a:tc>
                <a:tc>
                  <a:txBody>
                    <a:bodyPr/>
                    <a:lstStyle/>
                    <a:p>
                      <a:pPr marL="342900" indent="-342900">
                        <a:lnSpc>
                          <a:spcPct val="150000"/>
                        </a:lnSpc>
                        <a:buFont typeface="Arial" panose="020B0604020202020204" pitchFamily="34" charset="0"/>
                        <a:buChar char="•"/>
                      </a:pPr>
                      <a:r>
                        <a:rPr lang="en-US" sz="1800"/>
                        <a:t>I hear you.</a:t>
                      </a:r>
                    </a:p>
                    <a:p>
                      <a:pPr marL="342900" indent="-342900">
                        <a:lnSpc>
                          <a:spcPct val="150000"/>
                        </a:lnSpc>
                        <a:buFont typeface="Arial" panose="020B0604020202020204" pitchFamily="34" charset="0"/>
                        <a:buChar char="•"/>
                      </a:pPr>
                      <a:r>
                        <a:rPr lang="en-US" sz="1800"/>
                        <a:t>I’m listening. </a:t>
                      </a:r>
                    </a:p>
                    <a:p>
                      <a:pPr marL="342900" indent="-342900">
                        <a:lnSpc>
                          <a:spcPct val="150000"/>
                        </a:lnSpc>
                        <a:buFont typeface="Arial" panose="020B0604020202020204" pitchFamily="34" charset="0"/>
                        <a:buChar char="•"/>
                      </a:pPr>
                      <a:r>
                        <a:rPr lang="en-US" sz="1800"/>
                        <a:t>We have time if you there is anything else you want to tell me. </a:t>
                      </a:r>
                    </a:p>
                  </a:txBody>
                  <a:tcPr anchor="ctr">
                    <a:solidFill>
                      <a:srgbClr val="224494">
                        <a:alpha val="12000"/>
                      </a:srgbClr>
                    </a:solidFill>
                  </a:tcPr>
                </a:tc>
                <a:extLst>
                  <a:ext uri="{0D108BD9-81ED-4DB2-BD59-A6C34878D82A}">
                    <a16:rowId xmlns:a16="http://schemas.microsoft.com/office/drawing/2014/main" val="3883241904"/>
                  </a:ext>
                </a:extLst>
              </a:tr>
              <a:tr h="1420701">
                <a:tc>
                  <a:txBody>
                    <a:bodyPr/>
                    <a:lstStyle/>
                    <a:p>
                      <a:pPr algn="ctr">
                        <a:lnSpc>
                          <a:spcPct val="150000"/>
                        </a:lnSpc>
                      </a:pPr>
                      <a:r>
                        <a:rPr lang="en-US" sz="1800" b="1">
                          <a:solidFill>
                            <a:srgbClr val="008264"/>
                          </a:solidFill>
                        </a:rPr>
                        <a:t>I - Inquire</a:t>
                      </a:r>
                    </a:p>
                  </a:txBody>
                  <a:tcPr anchor="ctr">
                    <a:solidFill>
                      <a:srgbClr val="34A798">
                        <a:alpha val="36296"/>
                      </a:srgbClr>
                    </a:solidFill>
                  </a:tcPr>
                </a:tc>
                <a:tc>
                  <a:txBody>
                    <a:bodyPr/>
                    <a:lstStyle/>
                    <a:p>
                      <a:pPr marL="285750" indent="-285750">
                        <a:lnSpc>
                          <a:spcPct val="150000"/>
                        </a:lnSpc>
                        <a:buFont typeface="Arial" panose="020B0604020202020204" pitchFamily="34" charset="0"/>
                        <a:buChar char="•"/>
                      </a:pPr>
                      <a:r>
                        <a:rPr lang="en-US" sz="1800"/>
                        <a:t>What can I do to help?</a:t>
                      </a:r>
                    </a:p>
                    <a:p>
                      <a:pPr marL="285750" indent="-285750">
                        <a:lnSpc>
                          <a:spcPct val="150000"/>
                        </a:lnSpc>
                        <a:buFont typeface="Arial" panose="020B0604020202020204" pitchFamily="34" charset="0"/>
                        <a:buChar char="•"/>
                      </a:pPr>
                      <a:r>
                        <a:rPr lang="en-US" sz="1800"/>
                        <a:t>Are you worried about your safety if you tell your partner?</a:t>
                      </a:r>
                    </a:p>
                    <a:p>
                      <a:pPr marL="285750" indent="-285750">
                        <a:lnSpc>
                          <a:spcPct val="150000"/>
                        </a:lnSpc>
                        <a:buFont typeface="Arial" panose="020B0604020202020204" pitchFamily="34" charset="0"/>
                        <a:buChar char="•"/>
                      </a:pPr>
                      <a:r>
                        <a:rPr lang="en-US" sz="1800"/>
                        <a:t>How are you feeling?  Are you in pain?</a:t>
                      </a:r>
                    </a:p>
                  </a:txBody>
                  <a:tcPr anchor="ctr">
                    <a:solidFill>
                      <a:srgbClr val="224494">
                        <a:alpha val="12000"/>
                      </a:srgbClr>
                    </a:solidFill>
                  </a:tcPr>
                </a:tc>
                <a:extLst>
                  <a:ext uri="{0D108BD9-81ED-4DB2-BD59-A6C34878D82A}">
                    <a16:rowId xmlns:a16="http://schemas.microsoft.com/office/drawing/2014/main" val="947352408"/>
                  </a:ext>
                </a:extLst>
              </a:tr>
              <a:tr h="2331749">
                <a:tc>
                  <a:txBody>
                    <a:bodyPr/>
                    <a:lstStyle/>
                    <a:p>
                      <a:pPr algn="ctr">
                        <a:lnSpc>
                          <a:spcPct val="150000"/>
                        </a:lnSpc>
                      </a:pPr>
                      <a:r>
                        <a:rPr lang="en-US" sz="1800" b="1">
                          <a:solidFill>
                            <a:srgbClr val="008264"/>
                          </a:solidFill>
                        </a:rPr>
                        <a:t>V - Validate</a:t>
                      </a:r>
                    </a:p>
                  </a:txBody>
                  <a:tcPr anchor="ctr">
                    <a:solidFill>
                      <a:srgbClr val="34A798">
                        <a:alpha val="36296"/>
                      </a:srgbClr>
                    </a:solidFill>
                  </a:tcPr>
                </a:tc>
                <a:tc>
                  <a:txBody>
                    <a:bodyPr/>
                    <a:lstStyle/>
                    <a:p>
                      <a:pPr marL="285750" indent="-285750">
                        <a:lnSpc>
                          <a:spcPct val="150000"/>
                        </a:lnSpc>
                        <a:buFont typeface="Arial" panose="020B0604020202020204" pitchFamily="34" charset="0"/>
                        <a:buChar char="•"/>
                      </a:pPr>
                      <a:r>
                        <a:rPr lang="en-US" sz="1800"/>
                        <a:t>That must have been very difficult.  </a:t>
                      </a:r>
                    </a:p>
                    <a:p>
                      <a:pPr marL="285750" indent="-285750">
                        <a:lnSpc>
                          <a:spcPct val="150000"/>
                        </a:lnSpc>
                        <a:buFont typeface="Arial" panose="020B0604020202020204" pitchFamily="34" charset="0"/>
                        <a:buChar char="•"/>
                      </a:pPr>
                      <a:r>
                        <a:rPr lang="en-US" sz="1800"/>
                        <a:t>I’m so sorry this happened to you</a:t>
                      </a:r>
                    </a:p>
                    <a:p>
                      <a:pPr marL="285750" indent="-285750">
                        <a:lnSpc>
                          <a:spcPct val="150000"/>
                        </a:lnSpc>
                        <a:buFont typeface="Arial" panose="020B0604020202020204" pitchFamily="34" charset="0"/>
                        <a:buChar char="•"/>
                      </a:pPr>
                      <a:r>
                        <a:rPr lang="en-US" sz="1800"/>
                        <a:t>You did not/do not deserve this</a:t>
                      </a:r>
                    </a:p>
                    <a:p>
                      <a:pPr marL="285750" indent="-285750">
                        <a:lnSpc>
                          <a:spcPct val="150000"/>
                        </a:lnSpc>
                        <a:buFont typeface="Arial" panose="020B0604020202020204" pitchFamily="34" charset="0"/>
                        <a:buChar char="•"/>
                      </a:pPr>
                      <a:r>
                        <a:rPr lang="en-US" sz="1800"/>
                        <a:t>Thank you for telling me.  </a:t>
                      </a:r>
                    </a:p>
                    <a:p>
                      <a:pPr marL="285750" indent="-285750">
                        <a:lnSpc>
                          <a:spcPct val="150000"/>
                        </a:lnSpc>
                        <a:buFont typeface="Arial" panose="020B0604020202020204" pitchFamily="34" charset="0"/>
                        <a:buChar char="•"/>
                      </a:pPr>
                      <a:r>
                        <a:rPr lang="en-US" sz="1800"/>
                        <a:t>Sadly, this happens to many women.  You are not alone. </a:t>
                      </a:r>
                    </a:p>
                  </a:txBody>
                  <a:tcPr anchor="ctr">
                    <a:solidFill>
                      <a:srgbClr val="224494">
                        <a:alpha val="12000"/>
                      </a:srgbClr>
                    </a:solidFill>
                  </a:tcPr>
                </a:tc>
                <a:extLst>
                  <a:ext uri="{0D108BD9-81ED-4DB2-BD59-A6C34878D82A}">
                    <a16:rowId xmlns:a16="http://schemas.microsoft.com/office/drawing/2014/main" val="3184418951"/>
                  </a:ext>
                </a:extLst>
              </a:tr>
            </a:tbl>
          </a:graphicData>
        </a:graphic>
      </p:graphicFrame>
      <p:pic>
        <p:nvPicPr>
          <p:cNvPr id="3" name="Picture 2">
            <a:extLst>
              <a:ext uri="{FF2B5EF4-FFF2-40B4-BE49-F238E27FC236}">
                <a16:creationId xmlns:a16="http://schemas.microsoft.com/office/drawing/2014/main" id="{FFC610A4-0E30-4903-26C1-CA314D8C7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Rectangle 9">
            <a:extLst>
              <a:ext uri="{FF2B5EF4-FFF2-40B4-BE49-F238E27FC236}">
                <a16:creationId xmlns:a16="http://schemas.microsoft.com/office/drawing/2014/main" id="{ABDEC00D-1304-0F93-B3DA-B447C216E5A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BEB7CF-D810-54EA-02D8-9E8DB18E12E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93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774D5-453A-308B-E66A-66CFBD847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D9686D27-0CF2-552A-17E3-153D96847B0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DF68B6E-E332-11FE-E964-C48D48B2E739}"/>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2D168A2-8FE0-FDB3-7E9A-921BD70711CF}"/>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3C8A46-D20D-921E-D1C6-200B01B595FC}"/>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LIV(ES) Skills Practice: Role Plays 4–6</a:t>
            </a:r>
            <a:endParaRPr lang="en-US" sz="3400">
              <a:solidFill>
                <a:schemeClr val="bg1"/>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1988720B-3789-AE9A-C53C-6FCA25728279}"/>
              </a:ext>
            </a:extLst>
          </p:cNvPr>
          <p:cNvGrpSpPr/>
          <p:nvPr/>
        </p:nvGrpSpPr>
        <p:grpSpPr>
          <a:xfrm>
            <a:off x="2572932" y="2469817"/>
            <a:ext cx="3917874" cy="812800"/>
            <a:chOff x="4153241" y="2477506"/>
            <a:chExt cx="3917874" cy="812800"/>
          </a:xfrm>
        </p:grpSpPr>
        <p:pic>
          <p:nvPicPr>
            <p:cNvPr id="9" name="Picture 8" descr="Logo&#10;&#10;Description automatically generated">
              <a:extLst>
                <a:ext uri="{FF2B5EF4-FFF2-40B4-BE49-F238E27FC236}">
                  <a16:creationId xmlns:a16="http://schemas.microsoft.com/office/drawing/2014/main" id="{D9733BD5-576E-DF78-C839-1DEDC10DF0A5}"/>
                </a:ext>
              </a:extLst>
            </p:cNvPr>
            <p:cNvPicPr>
              <a:picLocks noChangeAspect="1"/>
            </p:cNvPicPr>
            <p:nvPr/>
          </p:nvPicPr>
          <p:blipFill rotWithShape="1">
            <a:blip r:embed="rId4">
              <a:extLst>
                <a:ext uri="{28A0092B-C50C-407E-A947-70E740481C1C}">
                  <a14:useLocalDpi xmlns:a14="http://schemas.microsoft.com/office/drawing/2010/main" val="0"/>
                </a:ext>
              </a:extLst>
            </a:blip>
            <a:srcRect r="75553"/>
            <a:stretch/>
          </p:blipFill>
          <p:spPr>
            <a:xfrm>
              <a:off x="4153241" y="2477506"/>
              <a:ext cx="1009046" cy="812800"/>
            </a:xfrm>
            <a:prstGeom prst="rect">
              <a:avLst/>
            </a:prstGeom>
          </p:spPr>
        </p:pic>
        <p:sp>
          <p:nvSpPr>
            <p:cNvPr id="15" name="TextBox 14">
              <a:extLst>
                <a:ext uri="{FF2B5EF4-FFF2-40B4-BE49-F238E27FC236}">
                  <a16:creationId xmlns:a16="http://schemas.microsoft.com/office/drawing/2014/main" id="{515BA78E-85BD-A38C-B401-7273DC515EB2}"/>
                </a:ext>
              </a:extLst>
            </p:cNvPr>
            <p:cNvSpPr txBox="1"/>
            <p:nvPr/>
          </p:nvSpPr>
          <p:spPr>
            <a:xfrm>
              <a:off x="5162287" y="2657783"/>
              <a:ext cx="2908828" cy="461665"/>
            </a:xfrm>
            <a:prstGeom prst="rect">
              <a:avLst/>
            </a:prstGeom>
            <a:noFill/>
          </p:spPr>
          <p:txBody>
            <a:bodyPr wrap="square">
              <a:spAutoFit/>
            </a:bodyPr>
            <a:lstStyle/>
            <a:p>
              <a:r>
                <a:rPr lang="en-US" sz="2400" b="1" i="1">
                  <a:solidFill>
                    <a:srgbClr val="008264"/>
                  </a:solidFill>
                  <a:effectLst/>
                  <a:latin typeface="Calibri" panose="020F0502020204030204" pitchFamily="34" charset="0"/>
                  <a:ea typeface="Calibri" panose="020F0502020204030204" pitchFamily="34" charset="0"/>
                  <a:cs typeface="Vrinda" panose="020B0502040204020203" pitchFamily="34" charset="0"/>
                </a:rPr>
                <a:t>Reflection Questions: </a:t>
              </a:r>
              <a:endParaRPr lang="en-US" sz="2400" b="1" i="1">
                <a:solidFill>
                  <a:srgbClr val="008264"/>
                </a:solidFill>
              </a:endParaRPr>
            </a:p>
          </p:txBody>
        </p:sp>
      </p:grpSp>
      <p:sp>
        <p:nvSpPr>
          <p:cNvPr id="17" name="TextBox 16">
            <a:extLst>
              <a:ext uri="{FF2B5EF4-FFF2-40B4-BE49-F238E27FC236}">
                <a16:creationId xmlns:a16="http://schemas.microsoft.com/office/drawing/2014/main" id="{46307217-A738-769B-4919-C33819130E97}"/>
              </a:ext>
            </a:extLst>
          </p:cNvPr>
          <p:cNvSpPr txBox="1"/>
          <p:nvPr/>
        </p:nvSpPr>
        <p:spPr>
          <a:xfrm>
            <a:off x="2373885" y="3470583"/>
            <a:ext cx="8485632" cy="1508105"/>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How did it feel just to listen and not offer “advice” or solutions?</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What did the provider do that was helpful?  </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What could they have done differently?</a:t>
            </a:r>
          </a:p>
        </p:txBody>
      </p:sp>
    </p:spTree>
    <p:extLst>
      <p:ext uri="{BB962C8B-B14F-4D97-AF65-F5344CB8AC3E}">
        <p14:creationId xmlns:p14="http://schemas.microsoft.com/office/powerpoint/2010/main" val="427652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365FCEF-C070-40F4-9C7A-1ED8BC848F68}"/>
              </a:ext>
            </a:extLst>
          </p:cNvPr>
          <p:cNvSpPr txBox="1"/>
          <p:nvPr/>
        </p:nvSpPr>
        <p:spPr>
          <a:xfrm>
            <a:off x="1002775" y="1764073"/>
            <a:ext cx="10178322" cy="1200329"/>
          </a:xfrm>
          <a:prstGeom prst="rect">
            <a:avLst/>
          </a:prstGeom>
          <a:noFill/>
        </p:spPr>
        <p:txBody>
          <a:bodyPr wrap="square" rtlCol="0">
            <a:spAutoFit/>
          </a:bodyPr>
          <a:lstStyle/>
          <a:p>
            <a:r>
              <a:rPr lang="en-US" sz="2400">
                <a:solidFill>
                  <a:srgbClr val="E16620"/>
                </a:solidFill>
              </a:rPr>
              <a:t>The following may be signs that your client is in immediate danger. Should you see these signs or behaviors, you may wish to fetch a GBV specialist colleague and have them join you in the appointment room:</a:t>
            </a:r>
          </a:p>
        </p:txBody>
      </p:sp>
      <p:sp>
        <p:nvSpPr>
          <p:cNvPr id="2" name="Title 11">
            <a:extLst>
              <a:ext uri="{FF2B5EF4-FFF2-40B4-BE49-F238E27FC236}">
                <a16:creationId xmlns:a16="http://schemas.microsoft.com/office/drawing/2014/main" id="{82FF8BC4-FF37-BC8E-1746-C5C397FD7732}"/>
              </a:ext>
            </a:extLst>
          </p:cNvPr>
          <p:cNvSpPr txBox="1">
            <a:spLocks/>
          </p:cNvSpPr>
          <p:nvPr/>
        </p:nvSpPr>
        <p:spPr>
          <a:xfrm>
            <a:off x="-4064" y="850447"/>
            <a:ext cx="12192000"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Risk Identification</a:t>
            </a:r>
          </a:p>
        </p:txBody>
      </p:sp>
      <p:pic>
        <p:nvPicPr>
          <p:cNvPr id="3" name="Picture 2">
            <a:extLst>
              <a:ext uri="{FF2B5EF4-FFF2-40B4-BE49-F238E27FC236}">
                <a16:creationId xmlns:a16="http://schemas.microsoft.com/office/drawing/2014/main" id="{6BD421B6-44D8-6131-7E9A-08F1D7A49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DEA78861-811F-8E21-6578-F8B93A8D607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81E2B6-5B61-D9AB-7915-340A9F955665}"/>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B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FBE2CE-459E-7734-450C-AF1D146D5373}"/>
              </a:ext>
            </a:extLst>
          </p:cNvPr>
          <p:cNvSpPr txBox="1"/>
          <p:nvPr/>
        </p:nvSpPr>
        <p:spPr>
          <a:xfrm>
            <a:off x="1116457" y="3181539"/>
            <a:ext cx="9950958" cy="1723549"/>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400">
                <a:latin typeface="Calibri" panose="020F0502020204030204" pitchFamily="34" charset="0"/>
                <a:cs typeface="Vrinda" panose="020B0502040204020203" pitchFamily="34" charset="0"/>
              </a:rPr>
              <a:t>The client tells you she is afraid she will be killed if she returns home.</a:t>
            </a:r>
          </a:p>
          <a:p>
            <a:pPr marL="342900" indent="-342900">
              <a:spcAft>
                <a:spcPts val="600"/>
              </a:spcAft>
              <a:buFont typeface="Arial" panose="020B0604020202020204" pitchFamily="34" charset="0"/>
              <a:buChar char="•"/>
            </a:pPr>
            <a:r>
              <a:rPr lang="en-US" sz="2400">
                <a:latin typeface="Calibri" panose="020F0502020204030204" pitchFamily="34" charset="0"/>
                <a:cs typeface="Vrinda" panose="020B0502040204020203" pitchFamily="34" charset="0"/>
              </a:rPr>
              <a:t>A client is accompanied by a partner or family member and not allowed to answer questions for themselves.</a:t>
            </a:r>
          </a:p>
          <a:p>
            <a:pPr marL="342900" indent="-342900">
              <a:spcAft>
                <a:spcPts val="600"/>
              </a:spcAft>
              <a:buFont typeface="Arial" panose="020B0604020202020204" pitchFamily="34" charset="0"/>
              <a:buChar char="•"/>
            </a:pPr>
            <a:r>
              <a:rPr lang="en-US" sz="2400">
                <a:latin typeface="Calibri" panose="020F0502020204030204" pitchFamily="34" charset="0"/>
                <a:cs typeface="Vrinda" panose="020B0502040204020203" pitchFamily="34" charset="0"/>
              </a:rPr>
              <a:t>A child under 13 is seeking MR or emergency contraception.</a:t>
            </a:r>
          </a:p>
        </p:txBody>
      </p:sp>
    </p:spTree>
    <p:extLst>
      <p:ext uri="{BB962C8B-B14F-4D97-AF65-F5344CB8AC3E}">
        <p14:creationId xmlns:p14="http://schemas.microsoft.com/office/powerpoint/2010/main" val="386343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27F5DA-4966-CBE6-7102-3E5FDD9AB818}"/>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13" name="Shape 15190">
            <a:extLst>
              <a:ext uri="{FF2B5EF4-FFF2-40B4-BE49-F238E27FC236}">
                <a16:creationId xmlns:a16="http://schemas.microsoft.com/office/drawing/2014/main" id="{B70FE55D-B288-04BC-60B9-46E3E0CE411F}"/>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82A976F5-7243-8569-0DBF-3E30FE0EAC63}"/>
              </a:ext>
            </a:extLst>
          </p:cNvPr>
          <p:cNvSpPr txBox="1">
            <a:spLocks/>
          </p:cNvSpPr>
          <p:nvPr/>
        </p:nvSpPr>
        <p:spPr>
          <a:xfrm>
            <a:off x="313376" y="2563194"/>
            <a:ext cx="10515600" cy="622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b="1">
                <a:solidFill>
                  <a:srgbClr val="28877C"/>
                </a:solidFill>
                <a:latin typeface="Calibri" panose="020F0502020204030204" pitchFamily="34" charset="0"/>
                <a:ea typeface="Calibri" panose="020F0502020204030204" pitchFamily="34" charset="0"/>
                <a:cs typeface="Vrinda" panose="020B0502040204020203" pitchFamily="34" charset="0"/>
              </a:rPr>
              <a:t>Making GBV Referrals</a:t>
            </a:r>
            <a:endParaRPr lang="en-US" sz="3200" b="1">
              <a:solidFill>
                <a:srgbClr val="28877C"/>
              </a:solidFill>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C7EA0362-5191-E2D2-700B-86E8F4329917}"/>
              </a:ext>
            </a:extLst>
          </p:cNvPr>
          <p:cNvSpPr txBox="1">
            <a:spLocks/>
          </p:cNvSpPr>
          <p:nvPr/>
        </p:nvSpPr>
        <p:spPr>
          <a:xfrm>
            <a:off x="313376" y="2103180"/>
            <a:ext cx="10515600" cy="622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3 | SESSION C</a:t>
            </a:r>
          </a:p>
        </p:txBody>
      </p:sp>
      <p:sp>
        <p:nvSpPr>
          <p:cNvPr id="16" name="Rectangle 15">
            <a:extLst>
              <a:ext uri="{FF2B5EF4-FFF2-40B4-BE49-F238E27FC236}">
                <a16:creationId xmlns:a16="http://schemas.microsoft.com/office/drawing/2014/main" id="{314B70FD-E6A5-EC22-6F3E-36B7B4F84DFE}"/>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DFEBE8D-531D-77C7-3A9C-3AA2CC241259}"/>
              </a:ext>
            </a:extLst>
          </p:cNvPr>
          <p:cNvSpPr txBox="1"/>
          <p:nvPr/>
        </p:nvSpPr>
        <p:spPr>
          <a:xfrm>
            <a:off x="431799" y="3607078"/>
            <a:ext cx="11132671" cy="984885"/>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indent="-342900" algn="just">
              <a:lnSpc>
                <a:spcPct val="100000"/>
              </a:lnSpc>
              <a:spcBef>
                <a:spcPts val="600"/>
              </a:spcBef>
              <a:spcAft>
                <a:spcPts val="0"/>
              </a:spcAft>
              <a:buFont typeface="Arial" panose="020B0604020202020204" pitchFamily="34" charset="0"/>
              <a:buChar char="•"/>
            </a:pPr>
            <a:r>
              <a:rPr lang="en-US" sz="2400">
                <a:solidFill>
                  <a:srgbClr val="000000"/>
                </a:solidFill>
                <a:effectLst/>
                <a:ea typeface="Times New Roman" panose="02020603050405020304" pitchFamily="18" charset="0"/>
                <a:cs typeface="Arial" panose="020B0604020202020204" pitchFamily="34" charset="0"/>
              </a:rPr>
              <a:t>Know when and how to provide referrals for comprehensive first line response to GBV</a:t>
            </a:r>
            <a:r>
              <a:rPr lang="en-US" sz="2400">
                <a:ea typeface="+mj-ea"/>
                <a:cs typeface="Arial" panose="020B0604020202020204" pitchFamily="34" charset="0"/>
              </a:rPr>
              <a:t>  </a:t>
            </a:r>
            <a:endParaRPr lang="en-US" sz="2400">
              <a:cs typeface="Arial" panose="020B0604020202020204" pitchFamily="34" charset="0"/>
            </a:endParaRPr>
          </a:p>
        </p:txBody>
      </p:sp>
      <p:sp>
        <p:nvSpPr>
          <p:cNvPr id="10" name="Rectangle 9">
            <a:extLst>
              <a:ext uri="{FF2B5EF4-FFF2-40B4-BE49-F238E27FC236}">
                <a16:creationId xmlns:a16="http://schemas.microsoft.com/office/drawing/2014/main" id="{DB691F5B-01F4-2831-F299-76B2ABE5B843}"/>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9E5449B-91A1-3F98-E394-3B7F7CF1F2AC}"/>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C</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33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59A7B1-0E45-413C-9042-8E984CD84589}"/>
              </a:ext>
            </a:extLst>
          </p:cNvPr>
          <p:cNvSpPr txBox="1"/>
          <p:nvPr/>
        </p:nvSpPr>
        <p:spPr>
          <a:xfrm>
            <a:off x="2166275" y="832896"/>
            <a:ext cx="7851318" cy="461665"/>
          </a:xfrm>
          <a:prstGeom prst="rect">
            <a:avLst/>
          </a:prstGeom>
          <a:noFill/>
        </p:spPr>
        <p:txBody>
          <a:bodyPr wrap="square">
            <a:spAutoFit/>
          </a:bodyPr>
          <a:lstStyle/>
          <a:p>
            <a:pPr algn="ctr"/>
            <a:r>
              <a:rPr lang="en-US" sz="2400" b="1">
                <a:solidFill>
                  <a:srgbClr val="E16620"/>
                </a:solidFill>
                <a:cs typeface="Arial" panose="020B0604020202020204" pitchFamily="34" charset="0"/>
              </a:rPr>
              <a:t>Case Management Referral System</a:t>
            </a:r>
          </a:p>
        </p:txBody>
      </p:sp>
      <p:sp>
        <p:nvSpPr>
          <p:cNvPr id="6" name="Rectangle: Rounded Corners 5">
            <a:extLst>
              <a:ext uri="{FF2B5EF4-FFF2-40B4-BE49-F238E27FC236}">
                <a16:creationId xmlns:a16="http://schemas.microsoft.com/office/drawing/2014/main" id="{BF2067CB-5607-4308-BE39-A134E8327F08}"/>
              </a:ext>
            </a:extLst>
          </p:cNvPr>
          <p:cNvSpPr/>
          <p:nvPr/>
        </p:nvSpPr>
        <p:spPr>
          <a:xfrm>
            <a:off x="2166276" y="1871777"/>
            <a:ext cx="3560881" cy="1719620"/>
          </a:xfrm>
          <a:prstGeom prst="roundRect">
            <a:avLst/>
          </a:prstGeom>
          <a:solidFill>
            <a:srgbClr val="22449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45720" rIns="182880" bIns="45720" rtlCol="0" anchor="ctr">
            <a:spAutoFit/>
          </a:bodyPr>
          <a:lstStyle/>
          <a:p>
            <a:pPr>
              <a:spcAft>
                <a:spcPts val="600"/>
              </a:spcAft>
            </a:pPr>
            <a:r>
              <a:rPr lang="en-US" sz="1600" b="1">
                <a:solidFill>
                  <a:schemeClr val="bg1"/>
                </a:solidFill>
                <a:cs typeface="Arial" panose="020B0604020202020204" pitchFamily="34" charset="0"/>
              </a:rPr>
              <a:t>First Point of Entry</a:t>
            </a:r>
          </a:p>
          <a:p>
            <a:pPr marL="285750" indent="-285750">
              <a:spcAft>
                <a:spcPts val="600"/>
              </a:spcAft>
              <a:buFont typeface="Arial" panose="020B0604020202020204" pitchFamily="34" charset="0"/>
              <a:buChar char="•"/>
            </a:pPr>
            <a:r>
              <a:rPr lang="en-US" sz="1600">
                <a:solidFill>
                  <a:schemeClr val="bg1"/>
                </a:solidFill>
                <a:cs typeface="Arial" panose="020B0604020202020204" pitchFamily="34" charset="0"/>
              </a:rPr>
              <a:t>Receives client</a:t>
            </a:r>
          </a:p>
          <a:p>
            <a:pPr marL="285750" indent="-285750">
              <a:spcAft>
                <a:spcPts val="600"/>
              </a:spcAft>
              <a:buFont typeface="Arial" panose="020B0604020202020204" pitchFamily="34" charset="0"/>
              <a:buChar char="•"/>
            </a:pPr>
            <a:r>
              <a:rPr lang="en-US" sz="1600">
                <a:solidFill>
                  <a:schemeClr val="bg1"/>
                </a:solidFill>
                <a:cs typeface="Arial" panose="020B0604020202020204" pitchFamily="34" charset="0"/>
              </a:rPr>
              <a:t>Documents service</a:t>
            </a:r>
          </a:p>
          <a:p>
            <a:pPr marL="285750" indent="-285750">
              <a:spcAft>
                <a:spcPts val="600"/>
              </a:spcAft>
              <a:buFont typeface="Arial" panose="020B0604020202020204" pitchFamily="34" charset="0"/>
              <a:buChar char="•"/>
            </a:pPr>
            <a:r>
              <a:rPr lang="en-US" sz="1600">
                <a:solidFill>
                  <a:schemeClr val="bg1"/>
                </a:solidFill>
                <a:cs typeface="Arial" panose="020B0604020202020204" pitchFamily="34" charset="0"/>
              </a:rPr>
              <a:t>Refers client to other needed services </a:t>
            </a:r>
          </a:p>
        </p:txBody>
      </p:sp>
      <p:sp>
        <p:nvSpPr>
          <p:cNvPr id="7" name="Rectangle: Rounded Corners 6">
            <a:extLst>
              <a:ext uri="{FF2B5EF4-FFF2-40B4-BE49-F238E27FC236}">
                <a16:creationId xmlns:a16="http://schemas.microsoft.com/office/drawing/2014/main" id="{B5CC4A37-67D8-423A-8B04-558D7658CABE}"/>
              </a:ext>
            </a:extLst>
          </p:cNvPr>
          <p:cNvSpPr/>
          <p:nvPr/>
        </p:nvSpPr>
        <p:spPr>
          <a:xfrm>
            <a:off x="2166275" y="4370348"/>
            <a:ext cx="3560881" cy="1494264"/>
          </a:xfrm>
          <a:prstGeom prst="roundRect">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spcAft>
                <a:spcPts val="600"/>
              </a:spcAft>
            </a:pPr>
            <a:r>
              <a:rPr lang="en-US" sz="1600" b="1">
                <a:ln w="0"/>
                <a:solidFill>
                  <a:schemeClr val="bg1"/>
                </a:solidFill>
                <a:cs typeface="Arial" panose="020B0604020202020204" pitchFamily="34" charset="0"/>
              </a:rPr>
              <a:t>Health Facility</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Diagnoses client</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Provides medical treatment</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Refers to caseworker</a:t>
            </a:r>
          </a:p>
        </p:txBody>
      </p:sp>
      <p:sp>
        <p:nvSpPr>
          <p:cNvPr id="8" name="Rectangle: Rounded Corners 7">
            <a:extLst>
              <a:ext uri="{FF2B5EF4-FFF2-40B4-BE49-F238E27FC236}">
                <a16:creationId xmlns:a16="http://schemas.microsoft.com/office/drawing/2014/main" id="{6BA9C3BA-048C-4725-AAB9-6809635DF191}"/>
              </a:ext>
            </a:extLst>
          </p:cNvPr>
          <p:cNvSpPr/>
          <p:nvPr/>
        </p:nvSpPr>
        <p:spPr>
          <a:xfrm>
            <a:off x="6696761" y="1897316"/>
            <a:ext cx="3754405" cy="3811072"/>
          </a:xfrm>
          <a:prstGeom prst="round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600"/>
              </a:spcAft>
            </a:pPr>
            <a:r>
              <a:rPr lang="en-US" sz="1600" b="1">
                <a:ln w="0"/>
                <a:solidFill>
                  <a:schemeClr val="bg1"/>
                </a:solidFill>
                <a:cs typeface="Arial" panose="020B0604020202020204" pitchFamily="34" charset="0"/>
              </a:rPr>
              <a:t>Caseworker </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Establishes partnership with client</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Identifies client needs</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Refers client for services and documents referral</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Follows up with client</a:t>
            </a:r>
          </a:p>
          <a:p>
            <a:pPr marL="285750" indent="-285750">
              <a:spcAft>
                <a:spcPts val="600"/>
              </a:spcAft>
              <a:buFont typeface="Arial" panose="020B0604020202020204" pitchFamily="34" charset="0"/>
              <a:buChar char="•"/>
            </a:pPr>
            <a:r>
              <a:rPr lang="en-US" sz="1600">
                <a:ln w="0"/>
                <a:solidFill>
                  <a:schemeClr val="bg1"/>
                </a:solidFill>
                <a:cs typeface="Arial" panose="020B0604020202020204" pitchFamily="34" charset="0"/>
              </a:rPr>
              <a:t>Advocates for client to meet needs cross continuum of care</a:t>
            </a:r>
          </a:p>
        </p:txBody>
      </p:sp>
      <p:sp>
        <p:nvSpPr>
          <p:cNvPr id="12" name="Arrow: Down 11">
            <a:extLst>
              <a:ext uri="{FF2B5EF4-FFF2-40B4-BE49-F238E27FC236}">
                <a16:creationId xmlns:a16="http://schemas.microsoft.com/office/drawing/2014/main" id="{745ADF65-1BCA-4384-990A-E0BD10A8B25D}"/>
              </a:ext>
            </a:extLst>
          </p:cNvPr>
          <p:cNvSpPr/>
          <p:nvPr/>
        </p:nvSpPr>
        <p:spPr>
          <a:xfrm>
            <a:off x="3880040" y="3834156"/>
            <a:ext cx="133350" cy="430772"/>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Up-Down 12">
            <a:extLst>
              <a:ext uri="{FF2B5EF4-FFF2-40B4-BE49-F238E27FC236}">
                <a16:creationId xmlns:a16="http://schemas.microsoft.com/office/drawing/2014/main" id="{C0444A53-B26C-4889-9237-D7A26B136CF9}"/>
              </a:ext>
            </a:extLst>
          </p:cNvPr>
          <p:cNvSpPr/>
          <p:nvPr/>
        </p:nvSpPr>
        <p:spPr>
          <a:xfrm rot="5400000">
            <a:off x="6141993" y="4535984"/>
            <a:ext cx="139933" cy="762001"/>
          </a:xfrm>
          <a:prstGeom prst="up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446B01-FF15-4627-33D6-C09FDB078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9" name="Rectangle 8">
            <a:extLst>
              <a:ext uri="{FF2B5EF4-FFF2-40B4-BE49-F238E27FC236}">
                <a16:creationId xmlns:a16="http://schemas.microsoft.com/office/drawing/2014/main" id="{39547CB7-F225-088F-1FED-3B85CBA8016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3265039-FD14-BB5C-8875-F7BBD4FFB33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19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Title 11">
            <a:extLst>
              <a:ext uri="{FF2B5EF4-FFF2-40B4-BE49-F238E27FC236}">
                <a16:creationId xmlns:a16="http://schemas.microsoft.com/office/drawing/2014/main" id="{2C34226F-E3F8-0F66-036D-1210365CEB93}"/>
              </a:ext>
            </a:extLst>
          </p:cNvPr>
          <p:cNvSpPr txBox="1">
            <a:spLocks/>
          </p:cNvSpPr>
          <p:nvPr/>
        </p:nvSpPr>
        <p:spPr>
          <a:xfrm>
            <a:off x="2640142" y="230141"/>
            <a:ext cx="6911715"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Effective Referral Pathway</a:t>
            </a:r>
          </a:p>
        </p:txBody>
      </p:sp>
      <p:sp>
        <p:nvSpPr>
          <p:cNvPr id="23" name="Arrow: Up-Down 12">
            <a:extLst>
              <a:ext uri="{FF2B5EF4-FFF2-40B4-BE49-F238E27FC236}">
                <a16:creationId xmlns:a16="http://schemas.microsoft.com/office/drawing/2014/main" id="{7D719F84-5C47-7069-3FB2-0957705E1261}"/>
              </a:ext>
            </a:extLst>
          </p:cNvPr>
          <p:cNvSpPr/>
          <p:nvPr/>
        </p:nvSpPr>
        <p:spPr>
          <a:xfrm rot="5400000">
            <a:off x="6141993" y="2446834"/>
            <a:ext cx="139933" cy="762001"/>
          </a:xfrm>
          <a:prstGeom prst="up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69C70-AB7A-41B1-BB95-197C474FB95A}"/>
              </a:ext>
            </a:extLst>
          </p:cNvPr>
          <p:cNvSpPr>
            <a:spLocks noGrp="1"/>
          </p:cNvSpPr>
          <p:nvPr>
            <p:ph idx="1"/>
          </p:nvPr>
        </p:nvSpPr>
        <p:spPr>
          <a:xfrm>
            <a:off x="597621" y="1951570"/>
            <a:ext cx="11066929" cy="424848"/>
          </a:xfrm>
        </p:spPr>
        <p:txBody>
          <a:bodyPr>
            <a:normAutofit fontScale="92500" lnSpcReduction="20000"/>
          </a:bodyPr>
          <a:lstStyle/>
          <a:p>
            <a:pPr marL="0" indent="0" algn="ctr">
              <a:lnSpc>
                <a:spcPct val="110000"/>
              </a:lnSpc>
              <a:spcBef>
                <a:spcPts val="600"/>
              </a:spcBef>
              <a:spcAft>
                <a:spcPts val="600"/>
              </a:spcAft>
              <a:buNone/>
            </a:pPr>
            <a:r>
              <a:rPr lang="en-US" sz="2400" b="1">
                <a:solidFill>
                  <a:srgbClr val="E16620"/>
                </a:solidFill>
                <a:effectLst/>
                <a:latin typeface="Calibri" panose="020F0502020204030204" pitchFamily="34" charset="0"/>
                <a:ea typeface="Times New Roman" panose="02020603050405020304" pitchFamily="18" charset="0"/>
                <a:cs typeface="Calibri" panose="020F0502020204030204" pitchFamily="34" charset="0"/>
              </a:rPr>
              <a:t>TODAY’S OBJECTIVES</a:t>
            </a:r>
            <a:endParaRPr lang="en-US" sz="2400">
              <a:solidFill>
                <a:srgbClr val="E1662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itle 9">
            <a:extLst>
              <a:ext uri="{FF2B5EF4-FFF2-40B4-BE49-F238E27FC236}">
                <a16:creationId xmlns:a16="http://schemas.microsoft.com/office/drawing/2014/main" id="{1E6902F2-3C95-4226-AB03-BA0E61FAF2F0}"/>
              </a:ext>
            </a:extLst>
          </p:cNvPr>
          <p:cNvSpPr txBox="1">
            <a:spLocks/>
          </p:cNvSpPr>
          <p:nvPr/>
        </p:nvSpPr>
        <p:spPr>
          <a:xfrm>
            <a:off x="4064" y="974219"/>
            <a:ext cx="121879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rgbClr val="224494"/>
                </a:solidFill>
                <a:latin typeface="Calibri" panose="020F0502020204030204" pitchFamily="34" charset="0"/>
                <a:cs typeface="Calibri" panose="020F0502020204030204" pitchFamily="34" charset="0"/>
              </a:rPr>
              <a:t>Welcome</a:t>
            </a:r>
            <a:r>
              <a:rPr lang="en-US" sz="3400">
                <a:solidFill>
                  <a:srgbClr val="224494"/>
                </a:solidFill>
                <a:latin typeface="Calibri" panose="020F0502020204030204" pitchFamily="34" charset="0"/>
                <a:cs typeface="Calibri" panose="020F0502020204030204" pitchFamily="34" charset="0"/>
              </a:rPr>
              <a:t> </a:t>
            </a:r>
            <a:r>
              <a:rPr lang="en-US" sz="3400" b="1">
                <a:solidFill>
                  <a:srgbClr val="224494"/>
                </a:solidFill>
                <a:latin typeface="Calibri" panose="020F0502020204030204" pitchFamily="34" charset="0"/>
                <a:cs typeface="Calibri" panose="020F0502020204030204" pitchFamily="34" charset="0"/>
              </a:rPr>
              <a:t>Back</a:t>
            </a:r>
          </a:p>
        </p:txBody>
      </p:sp>
      <p:pic>
        <p:nvPicPr>
          <p:cNvPr id="2" name="Picture 1">
            <a:extLst>
              <a:ext uri="{FF2B5EF4-FFF2-40B4-BE49-F238E27FC236}">
                <a16:creationId xmlns:a16="http://schemas.microsoft.com/office/drawing/2014/main" id="{F3E27B22-F717-2F6A-F801-4DC64C417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Rectangle 9">
            <a:extLst>
              <a:ext uri="{FF2B5EF4-FFF2-40B4-BE49-F238E27FC236}">
                <a16:creationId xmlns:a16="http://schemas.microsoft.com/office/drawing/2014/main" id="{85F7C836-BFA1-31D1-932C-023A5CC8562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A781C4E-B5C1-AAA2-4818-FDA228B1C65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425740D-14E0-2DE4-5D2A-760C87B5C6C9}"/>
              </a:ext>
            </a:extLst>
          </p:cNvPr>
          <p:cNvSpPr txBox="1"/>
          <p:nvPr/>
        </p:nvSpPr>
        <p:spPr>
          <a:xfrm>
            <a:off x="1812833" y="2690609"/>
            <a:ext cx="8636504" cy="2257221"/>
          </a:xfrm>
          <a:prstGeom prst="rect">
            <a:avLst/>
          </a:prstGeom>
          <a:noFill/>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Develop foundation skills in GBV-responsive FP and SRH service provision, </a:t>
            </a:r>
            <a:r>
              <a:rPr lang="en-US" sz="2400">
                <a:latin typeface="Calibri" panose="020F0502020204030204" pitchFamily="34" charset="0"/>
                <a:ea typeface="Times New Roman" panose="02020603050405020304" pitchFamily="18" charset="0"/>
                <a:cs typeface="Calibri" panose="020F0502020204030204" pitchFamily="34" charset="0"/>
              </a:rPr>
              <a:t>disclosure response,</a:t>
            </a:r>
            <a:r>
              <a:rPr lang="en-US" sz="2400">
                <a:effectLst/>
                <a:latin typeface="Calibri" panose="020F0502020204030204" pitchFamily="34" charset="0"/>
                <a:ea typeface="Times New Roman" panose="02020603050405020304" pitchFamily="18" charset="0"/>
                <a:cs typeface="Calibri" panose="020F0502020204030204" pitchFamily="34" charset="0"/>
              </a:rPr>
              <a:t> and referrals to comprehensive GBV services. </a:t>
            </a:r>
          </a:p>
          <a:p>
            <a:pPr marL="342900" indent="-342900">
              <a:lnSpc>
                <a:spcPct val="110000"/>
              </a:lnSpc>
              <a:spcBef>
                <a:spcPts val="600"/>
              </a:spcBef>
              <a:spcAft>
                <a:spcPts val="6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cs typeface="Calibri" panose="020F0502020204030204" pitchFamily="34" charset="0"/>
              </a:rPr>
              <a:t>Develop knowledge and foundation skills on GBV case recording, reporting, and referral confirmation. </a:t>
            </a:r>
          </a:p>
        </p:txBody>
      </p:sp>
    </p:spTree>
    <p:extLst>
      <p:ext uri="{BB962C8B-B14F-4D97-AF65-F5344CB8AC3E}">
        <p14:creationId xmlns:p14="http://schemas.microsoft.com/office/powerpoint/2010/main" val="91423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52416-D523-B236-35F3-4946E0317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791C25BA-8A38-623F-932A-85E59BFFAE7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514C0E3-F348-B596-384E-322BBEF4195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9D080FF-A6CD-9CA9-834E-DB7101A71DBA}"/>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2AF102-E54E-D603-EA44-215F404DEFE9}"/>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Study 9: Lovely</a:t>
            </a:r>
            <a:endParaRPr lang="en-US" sz="3400">
              <a:solidFill>
                <a:schemeClr val="bg1"/>
              </a:solidFill>
              <a:latin typeface="Calibri" panose="020F0502020204030204" pitchFamily="34" charset="0"/>
              <a:cs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699A045F-2F50-296F-180E-DC2ADA35EC67}"/>
              </a:ext>
            </a:extLst>
          </p:cNvPr>
          <p:cNvPicPr>
            <a:picLocks noChangeAspect="1"/>
          </p:cNvPicPr>
          <p:nvPr/>
        </p:nvPicPr>
        <p:blipFill rotWithShape="1">
          <a:blip r:embed="rId3">
            <a:extLst>
              <a:ext uri="{28A0092B-C50C-407E-A947-70E740481C1C}">
                <a14:useLocalDpi xmlns:a14="http://schemas.microsoft.com/office/drawing/2010/main" val="0"/>
              </a:ext>
            </a:extLst>
          </a:blip>
          <a:srcRect r="75553"/>
          <a:stretch/>
        </p:blipFill>
        <p:spPr>
          <a:xfrm>
            <a:off x="2593690" y="2106276"/>
            <a:ext cx="1009046" cy="812800"/>
          </a:xfrm>
          <a:prstGeom prst="rect">
            <a:avLst/>
          </a:prstGeom>
        </p:spPr>
      </p:pic>
      <p:sp>
        <p:nvSpPr>
          <p:cNvPr id="11" name="TextBox 10">
            <a:extLst>
              <a:ext uri="{FF2B5EF4-FFF2-40B4-BE49-F238E27FC236}">
                <a16:creationId xmlns:a16="http://schemas.microsoft.com/office/drawing/2014/main" id="{21326EC8-996C-9D1D-01F9-499F6B583CFD}"/>
              </a:ext>
            </a:extLst>
          </p:cNvPr>
          <p:cNvSpPr txBox="1"/>
          <p:nvPr/>
        </p:nvSpPr>
        <p:spPr>
          <a:xfrm>
            <a:off x="3602736" y="2273961"/>
            <a:ext cx="5632704" cy="461665"/>
          </a:xfrm>
          <a:prstGeom prst="rect">
            <a:avLst/>
          </a:prstGeom>
          <a:noFill/>
        </p:spPr>
        <p:txBody>
          <a:bodyPr wrap="square" rtlCol="0">
            <a:spAutoFit/>
          </a:bodyPr>
          <a:lstStyle/>
          <a:p>
            <a:r>
              <a:rPr lang="en-US" sz="2400" b="1" i="1">
                <a:solidFill>
                  <a:srgbClr val="28877C"/>
                </a:solidFill>
              </a:rPr>
              <a:t>For Group Discussion</a:t>
            </a:r>
          </a:p>
        </p:txBody>
      </p:sp>
      <p:sp>
        <p:nvSpPr>
          <p:cNvPr id="14" name="TextBox 13">
            <a:extLst>
              <a:ext uri="{FF2B5EF4-FFF2-40B4-BE49-F238E27FC236}">
                <a16:creationId xmlns:a16="http://schemas.microsoft.com/office/drawing/2014/main" id="{F369E2F8-AB3F-BCAB-6ACF-F17EA347DF86}"/>
              </a:ext>
            </a:extLst>
          </p:cNvPr>
          <p:cNvSpPr txBox="1"/>
          <p:nvPr/>
        </p:nvSpPr>
        <p:spPr>
          <a:xfrm>
            <a:off x="2768346" y="2938825"/>
            <a:ext cx="6759702" cy="2616101"/>
          </a:xfrm>
          <a:prstGeom prst="rect">
            <a:avLst/>
          </a:prstGeom>
          <a:noFill/>
        </p:spPr>
        <p:txBody>
          <a:bodyPr wrap="square">
            <a:spAutoFit/>
          </a:bodyPr>
          <a:lstStyle>
            <a:defPPr>
              <a:defRPr lang="en-US"/>
            </a:defPPr>
            <a:lvl1pPr marL="342900" marR="0" lvl="0" indent="-342900">
              <a:spcBef>
                <a:spcPts val="600"/>
              </a:spcBef>
              <a:spcAft>
                <a:spcPts val="600"/>
              </a:spcAft>
              <a:buClr>
                <a:srgbClr val="000000"/>
              </a:buClr>
              <a:buSzPts val="1100"/>
              <a:buFont typeface="Symbol" pitchFamily="2" charset="2"/>
              <a:buChar char=""/>
              <a:defRPr sz="2400">
                <a:effectLst/>
                <a:latin typeface="Calibri" panose="020F0502020204030204" pitchFamily="34" charset="0"/>
                <a:ea typeface="Calibri" panose="020F0502020204030204" pitchFamily="34" charset="0"/>
                <a:cs typeface="Vrinda" panose="020B0502040204020203" pitchFamily="34" charset="0"/>
              </a:defRPr>
            </a:lvl1pPr>
          </a:lstStyle>
          <a:p>
            <a:r>
              <a:rPr lang="en-US"/>
              <a:t>What are the steps you will follow to counsel her in a real situation? </a:t>
            </a:r>
          </a:p>
          <a:p>
            <a:r>
              <a:rPr lang="en-US"/>
              <a:t>In what way you will support the case so she can continue her pregnancy?</a:t>
            </a:r>
          </a:p>
          <a:p>
            <a:r>
              <a:rPr lang="en-US"/>
              <a:t>What kinds of referrals might you want to make for this case?</a:t>
            </a:r>
          </a:p>
        </p:txBody>
      </p:sp>
    </p:spTree>
    <p:extLst>
      <p:ext uri="{BB962C8B-B14F-4D97-AF65-F5344CB8AC3E}">
        <p14:creationId xmlns:p14="http://schemas.microsoft.com/office/powerpoint/2010/main" val="161244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01CCB-1698-4D82-82C9-60FA325CE5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70460" y="1301984"/>
            <a:ext cx="5952365" cy="4381520"/>
          </a:xfrm>
          <a:prstGeom prst="rect">
            <a:avLst/>
          </a:prstGeom>
          <a:ln w="38100" cap="sq">
            <a:noFill/>
            <a:prstDash val="solid"/>
            <a:miter lim="800000"/>
          </a:ln>
          <a:effectLst/>
        </p:spPr>
      </p:pic>
      <p:sp>
        <p:nvSpPr>
          <p:cNvPr id="12" name="Title 1">
            <a:extLst>
              <a:ext uri="{FF2B5EF4-FFF2-40B4-BE49-F238E27FC236}">
                <a16:creationId xmlns:a16="http://schemas.microsoft.com/office/drawing/2014/main" id="{0F59F1DA-97B9-4AEE-8D9A-91E69F7E0338}"/>
              </a:ext>
            </a:extLst>
          </p:cNvPr>
          <p:cNvSpPr txBox="1">
            <a:spLocks/>
          </p:cNvSpPr>
          <p:nvPr/>
        </p:nvSpPr>
        <p:spPr>
          <a:xfrm>
            <a:off x="742175" y="1301985"/>
            <a:ext cx="3874275" cy="4417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pPr>
            <a:r>
              <a:rPr lang="en-US" sz="2400" b="1">
                <a:solidFill>
                  <a:srgbClr val="008264"/>
                </a:solidFill>
                <a:latin typeface="+mn-lt"/>
                <a:cs typeface="Arial" panose="020B0604020202020204" pitchFamily="34" charset="0"/>
              </a:rPr>
              <a:t>Services of OCC at MCHs</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Medical treatment</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Social reintegration</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Safe custody/shelter home</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Rehabilitation</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Psychosocial counseling</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Social welfare services</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Legal support</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Police assistance</a:t>
            </a:r>
          </a:p>
          <a:p>
            <a:pPr marL="342900" marR="0" lvl="0" indent="-342900">
              <a:spcBef>
                <a:spcPts val="0"/>
              </a:spcBef>
              <a:spcAft>
                <a:spcPts val="600"/>
              </a:spcAft>
              <a:buFont typeface="Arial" panose="020B0604020202020204" pitchFamily="34" charset="0"/>
              <a:buChar char="•"/>
            </a:pPr>
            <a:r>
              <a:rPr lang="en-US" sz="2400">
                <a:solidFill>
                  <a:schemeClr val="tx1">
                    <a:lumMod val="95000"/>
                    <a:lumOff val="5000"/>
                  </a:schemeClr>
                </a:solidFill>
                <a:effectLst/>
                <a:latin typeface="Calibri" panose="020F0502020204030204" pitchFamily="34" charset="0"/>
                <a:ea typeface="Calibri" panose="020F0502020204030204" pitchFamily="34" charset="0"/>
                <a:cs typeface="Vrinda" panose="020B0502040204020203" pitchFamily="34" charset="0"/>
              </a:rPr>
              <a:t>Forensic DNA test</a:t>
            </a:r>
          </a:p>
        </p:txBody>
      </p:sp>
      <p:pic>
        <p:nvPicPr>
          <p:cNvPr id="14" name="Picture 13">
            <a:extLst>
              <a:ext uri="{FF2B5EF4-FFF2-40B4-BE49-F238E27FC236}">
                <a16:creationId xmlns:a16="http://schemas.microsoft.com/office/drawing/2014/main" id="{7A571E07-BCA7-EC98-E195-351F61C79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5" name="Rectangle 14">
            <a:extLst>
              <a:ext uri="{FF2B5EF4-FFF2-40B4-BE49-F238E27FC236}">
                <a16:creationId xmlns:a16="http://schemas.microsoft.com/office/drawing/2014/main" id="{1E6B75A9-068F-A1B6-2129-15423F33AC0C}"/>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7920955-81B2-2991-E9DD-D30208F50B3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Title 11">
            <a:extLst>
              <a:ext uri="{FF2B5EF4-FFF2-40B4-BE49-F238E27FC236}">
                <a16:creationId xmlns:a16="http://schemas.microsoft.com/office/drawing/2014/main" id="{A3DCE7C7-97DB-998F-8191-F321773F3A69}"/>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One-Stop Crisis Cell</a:t>
            </a:r>
          </a:p>
        </p:txBody>
      </p:sp>
    </p:spTree>
    <p:extLst>
      <p:ext uri="{BB962C8B-B14F-4D97-AF65-F5344CB8AC3E}">
        <p14:creationId xmlns:p14="http://schemas.microsoft.com/office/powerpoint/2010/main" val="388710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CE80B68E-8294-4D8D-9AF0-FB46426A4917}"/>
              </a:ext>
            </a:extLst>
          </p:cNvPr>
          <p:cNvPicPr>
            <a:picLocks noGrp="1"/>
          </p:cNvPicPr>
          <p:nvPr>
            <p:ph idx="1"/>
          </p:nvPr>
        </p:nvPicPr>
        <p:blipFill rotWithShape="1">
          <a:blip r:embed="rId3"/>
          <a:srcRect l="1735" t="18846" r="3867" b="2439"/>
          <a:stretch/>
        </p:blipFill>
        <p:spPr>
          <a:xfrm>
            <a:off x="7529863" y="1537982"/>
            <a:ext cx="4183169" cy="2375482"/>
          </a:xfrm>
          <a:prstGeom prst="rect">
            <a:avLst/>
          </a:prstGeom>
          <a:ln w="38100" cap="sq">
            <a:noFill/>
            <a:prstDash val="solid"/>
            <a:miter lim="800000"/>
          </a:ln>
          <a:effectLst/>
        </p:spPr>
      </p:pic>
      <p:sp>
        <p:nvSpPr>
          <p:cNvPr id="3" name="Title 11">
            <a:extLst>
              <a:ext uri="{FF2B5EF4-FFF2-40B4-BE49-F238E27FC236}">
                <a16:creationId xmlns:a16="http://schemas.microsoft.com/office/drawing/2014/main" id="{C2EED89A-D2E1-D022-0477-B9FB101A0856}"/>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National Helpline Center as a Referral Way Out</a:t>
            </a:r>
          </a:p>
        </p:txBody>
      </p:sp>
      <p:pic>
        <p:nvPicPr>
          <p:cNvPr id="14" name="Picture 13">
            <a:extLst>
              <a:ext uri="{FF2B5EF4-FFF2-40B4-BE49-F238E27FC236}">
                <a16:creationId xmlns:a16="http://schemas.microsoft.com/office/drawing/2014/main" id="{639B5A29-0209-AA74-879B-0EA5FBC8C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5" name="Rectangle 14">
            <a:extLst>
              <a:ext uri="{FF2B5EF4-FFF2-40B4-BE49-F238E27FC236}">
                <a16:creationId xmlns:a16="http://schemas.microsoft.com/office/drawing/2014/main" id="{5E2A0D3D-679D-E073-301B-A2D8E8B32401}"/>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38E7144E-C9B1-5749-CE9F-719F202EF3C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4D7D64F-7029-AC9D-5C10-D33762E31364}"/>
              </a:ext>
            </a:extLst>
          </p:cNvPr>
          <p:cNvSpPr txBox="1"/>
          <p:nvPr/>
        </p:nvSpPr>
        <p:spPr>
          <a:xfrm>
            <a:off x="3916115" y="840255"/>
            <a:ext cx="3916392" cy="369332"/>
          </a:xfrm>
          <a:prstGeom prst="rect">
            <a:avLst/>
          </a:prstGeom>
          <a:noFill/>
        </p:spPr>
        <p:txBody>
          <a:bodyPr wrap="square" rtlCol="0">
            <a:spAutoFit/>
          </a:bodyPr>
          <a:lstStyle/>
          <a:p>
            <a:pPr algn="ctr"/>
            <a:r>
              <a:rPr lang="en-US" b="1"/>
              <a:t>National Helpline Center for VAWC</a:t>
            </a:r>
          </a:p>
        </p:txBody>
      </p:sp>
      <p:grpSp>
        <p:nvGrpSpPr>
          <p:cNvPr id="22" name="Group 21">
            <a:extLst>
              <a:ext uri="{FF2B5EF4-FFF2-40B4-BE49-F238E27FC236}">
                <a16:creationId xmlns:a16="http://schemas.microsoft.com/office/drawing/2014/main" id="{A7B8525F-55C7-FD9D-1FCC-DF5DB8A45029}"/>
              </a:ext>
            </a:extLst>
          </p:cNvPr>
          <p:cNvGrpSpPr/>
          <p:nvPr/>
        </p:nvGrpSpPr>
        <p:grpSpPr>
          <a:xfrm>
            <a:off x="770841" y="1504666"/>
            <a:ext cx="2087592" cy="1147313"/>
            <a:chOff x="491706" y="1656272"/>
            <a:chExt cx="2087592" cy="1147313"/>
          </a:xfrm>
        </p:grpSpPr>
        <p:sp>
          <p:nvSpPr>
            <p:cNvPr id="8" name="Rounded Rectangle 7">
              <a:extLst>
                <a:ext uri="{FF2B5EF4-FFF2-40B4-BE49-F238E27FC236}">
                  <a16:creationId xmlns:a16="http://schemas.microsoft.com/office/drawing/2014/main" id="{6038EBBB-E848-24F8-1DA5-E5D4D685EBA0}"/>
                </a:ext>
              </a:extLst>
            </p:cNvPr>
            <p:cNvSpPr/>
            <p:nvPr/>
          </p:nvSpPr>
          <p:spPr>
            <a:xfrm>
              <a:off x="491706" y="1656272"/>
              <a:ext cx="2087592" cy="1147313"/>
            </a:xfrm>
            <a:prstGeom prst="round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9200FD-0AF1-3BD8-EE54-B422DC0EE7FB}"/>
                </a:ext>
              </a:extLst>
            </p:cNvPr>
            <p:cNvSpPr txBox="1"/>
            <p:nvPr/>
          </p:nvSpPr>
          <p:spPr>
            <a:xfrm>
              <a:off x="1052029" y="1788458"/>
              <a:ext cx="1415126" cy="923330"/>
            </a:xfrm>
            <a:prstGeom prst="rect">
              <a:avLst/>
            </a:prstGeom>
            <a:noFill/>
          </p:spPr>
          <p:txBody>
            <a:bodyPr wrap="square" rtlCol="0">
              <a:spAutoFit/>
            </a:bodyPr>
            <a:lstStyle/>
            <a:p>
              <a:r>
                <a:rPr lang="en-US">
                  <a:solidFill>
                    <a:schemeClr val="bg1"/>
                  </a:solidFill>
                </a:rPr>
                <a:t>Victims</a:t>
              </a:r>
            </a:p>
            <a:p>
              <a:r>
                <a:rPr lang="en-US">
                  <a:solidFill>
                    <a:schemeClr val="bg1"/>
                  </a:solidFill>
                </a:rPr>
                <a:t>Witnesses</a:t>
              </a:r>
            </a:p>
            <a:p>
              <a:r>
                <a:rPr lang="en-US">
                  <a:solidFill>
                    <a:schemeClr val="bg1"/>
                  </a:solidFill>
                </a:rPr>
                <a:t>Informants</a:t>
              </a:r>
            </a:p>
          </p:txBody>
        </p:sp>
      </p:grpSp>
      <p:grpSp>
        <p:nvGrpSpPr>
          <p:cNvPr id="21" name="Group 20">
            <a:extLst>
              <a:ext uri="{FF2B5EF4-FFF2-40B4-BE49-F238E27FC236}">
                <a16:creationId xmlns:a16="http://schemas.microsoft.com/office/drawing/2014/main" id="{58E764CF-33C2-7774-CC10-3B0E0B6C7B41}"/>
              </a:ext>
            </a:extLst>
          </p:cNvPr>
          <p:cNvGrpSpPr/>
          <p:nvPr/>
        </p:nvGrpSpPr>
        <p:grpSpPr>
          <a:xfrm>
            <a:off x="770841" y="4347713"/>
            <a:ext cx="3467819" cy="1884529"/>
            <a:chOff x="491706" y="4347713"/>
            <a:chExt cx="3467819" cy="1884529"/>
          </a:xfrm>
          <a:solidFill>
            <a:srgbClr val="008264"/>
          </a:solidFill>
        </p:grpSpPr>
        <p:sp>
          <p:nvSpPr>
            <p:cNvPr id="10" name="Rounded Rectangle 9">
              <a:extLst>
                <a:ext uri="{FF2B5EF4-FFF2-40B4-BE49-F238E27FC236}">
                  <a16:creationId xmlns:a16="http://schemas.microsoft.com/office/drawing/2014/main" id="{F7F6EEB8-14DF-F004-1818-B904AD220021}"/>
                </a:ext>
              </a:extLst>
            </p:cNvPr>
            <p:cNvSpPr/>
            <p:nvPr/>
          </p:nvSpPr>
          <p:spPr>
            <a:xfrm>
              <a:off x="491706" y="4347713"/>
              <a:ext cx="3467819" cy="18845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D00C9C7-15B2-ACF0-24EA-CB58ACC1F090}"/>
                </a:ext>
              </a:extLst>
            </p:cNvPr>
            <p:cNvSpPr txBox="1"/>
            <p:nvPr/>
          </p:nvSpPr>
          <p:spPr>
            <a:xfrm>
              <a:off x="567891" y="4467277"/>
              <a:ext cx="3256910" cy="369332"/>
            </a:xfrm>
            <a:prstGeom prst="rect">
              <a:avLst/>
            </a:prstGeom>
            <a:grpFill/>
          </p:spPr>
          <p:txBody>
            <a:bodyPr wrap="square" rtlCol="0">
              <a:spAutoFit/>
            </a:bodyPr>
            <a:lstStyle/>
            <a:p>
              <a:pPr algn="ctr"/>
              <a:r>
                <a:rPr lang="en-US" b="1">
                  <a:solidFill>
                    <a:schemeClr val="bg1"/>
                  </a:solidFill>
                </a:rPr>
                <a:t>Connect to professionals</a:t>
              </a:r>
            </a:p>
          </p:txBody>
        </p:sp>
        <p:sp>
          <p:nvSpPr>
            <p:cNvPr id="12" name="TextBox 11">
              <a:extLst>
                <a:ext uri="{FF2B5EF4-FFF2-40B4-BE49-F238E27FC236}">
                  <a16:creationId xmlns:a16="http://schemas.microsoft.com/office/drawing/2014/main" id="{30EC06BE-AA42-FB60-D4D8-746EB6411EBA}"/>
                </a:ext>
              </a:extLst>
            </p:cNvPr>
            <p:cNvSpPr txBox="1"/>
            <p:nvPr/>
          </p:nvSpPr>
          <p:spPr>
            <a:xfrm>
              <a:off x="776377" y="4872122"/>
              <a:ext cx="1250830" cy="1200329"/>
            </a:xfrm>
            <a:prstGeom prst="rect">
              <a:avLst/>
            </a:prstGeom>
            <a:grpFill/>
          </p:spPr>
          <p:txBody>
            <a:bodyPr wrap="square" rtlCol="0">
              <a:spAutoFit/>
            </a:bodyPr>
            <a:lstStyle/>
            <a:p>
              <a:pPr marL="285750" indent="-285750">
                <a:buFont typeface="Arial" panose="020B0604020202020204" pitchFamily="34" charset="0"/>
                <a:buChar char="•"/>
              </a:pPr>
              <a:r>
                <a:rPr lang="en-US">
                  <a:solidFill>
                    <a:schemeClr val="bg1"/>
                  </a:solidFill>
                </a:rPr>
                <a:t>Doctor</a:t>
              </a:r>
            </a:p>
            <a:p>
              <a:pPr marL="285750" indent="-285750">
                <a:buFont typeface="Arial" panose="020B0604020202020204" pitchFamily="34" charset="0"/>
                <a:buChar char="•"/>
              </a:pPr>
              <a:r>
                <a:rPr lang="en-US">
                  <a:solidFill>
                    <a:schemeClr val="bg1"/>
                  </a:solidFill>
                </a:rPr>
                <a:t>Nurse</a:t>
              </a:r>
            </a:p>
            <a:p>
              <a:pPr marL="285750" indent="-285750">
                <a:buFont typeface="Arial" panose="020B0604020202020204" pitchFamily="34" charset="0"/>
                <a:buChar char="•"/>
              </a:pPr>
              <a:r>
                <a:rPr lang="en-US">
                  <a:solidFill>
                    <a:schemeClr val="bg1"/>
                  </a:solidFill>
                </a:rPr>
                <a:t>Police</a:t>
              </a:r>
            </a:p>
            <a:p>
              <a:pPr marL="285750" indent="-285750">
                <a:buFont typeface="Arial" panose="020B0604020202020204" pitchFamily="34" charset="0"/>
                <a:buChar char="•"/>
              </a:pPr>
              <a:r>
                <a:rPr lang="en-US">
                  <a:solidFill>
                    <a:schemeClr val="bg1"/>
                  </a:solidFill>
                </a:rPr>
                <a:t>Lawyer</a:t>
              </a:r>
            </a:p>
          </p:txBody>
        </p:sp>
        <p:sp>
          <p:nvSpPr>
            <p:cNvPr id="13" name="TextBox 12">
              <a:extLst>
                <a:ext uri="{FF2B5EF4-FFF2-40B4-BE49-F238E27FC236}">
                  <a16:creationId xmlns:a16="http://schemas.microsoft.com/office/drawing/2014/main" id="{FDEEC8CA-FF80-A12B-8179-A5A6F0013FD0}"/>
                </a:ext>
              </a:extLst>
            </p:cNvPr>
            <p:cNvSpPr txBox="1"/>
            <p:nvPr/>
          </p:nvSpPr>
          <p:spPr>
            <a:xfrm>
              <a:off x="2138622" y="4872122"/>
              <a:ext cx="1548002" cy="923330"/>
            </a:xfrm>
            <a:prstGeom prst="rect">
              <a:avLst/>
            </a:prstGeom>
            <a:grpFill/>
          </p:spPr>
          <p:txBody>
            <a:bodyPr wrap="square" rtlCol="0">
              <a:spAutoFit/>
            </a:bodyPr>
            <a:lstStyle/>
            <a:p>
              <a:pPr marL="285750" indent="-285750">
                <a:buFont typeface="Arial" panose="020B0604020202020204" pitchFamily="34" charset="0"/>
                <a:buChar char="•"/>
              </a:pPr>
              <a:r>
                <a:rPr lang="en-US">
                  <a:solidFill>
                    <a:schemeClr val="bg1"/>
                  </a:solidFill>
                </a:rPr>
                <a:t>Counselor</a:t>
              </a:r>
            </a:p>
            <a:p>
              <a:pPr marL="285750" indent="-285750">
                <a:buFont typeface="Arial" panose="020B0604020202020204" pitchFamily="34" charset="0"/>
                <a:buChar char="•"/>
              </a:pPr>
              <a:r>
                <a:rPr lang="en-US">
                  <a:solidFill>
                    <a:schemeClr val="bg1"/>
                  </a:solidFill>
                </a:rPr>
                <a:t>DNA expert</a:t>
              </a:r>
            </a:p>
            <a:p>
              <a:pPr marL="285750" indent="-285750">
                <a:buFont typeface="Arial" panose="020B0604020202020204" pitchFamily="34" charset="0"/>
                <a:buChar char="•"/>
              </a:pPr>
              <a:r>
                <a:rPr lang="en-US">
                  <a:solidFill>
                    <a:schemeClr val="bg1"/>
                  </a:solidFill>
                </a:rPr>
                <a:t>Informants</a:t>
              </a:r>
            </a:p>
          </p:txBody>
        </p:sp>
      </p:grpSp>
      <p:grpSp>
        <p:nvGrpSpPr>
          <p:cNvPr id="20" name="Group 19">
            <a:extLst>
              <a:ext uri="{FF2B5EF4-FFF2-40B4-BE49-F238E27FC236}">
                <a16:creationId xmlns:a16="http://schemas.microsoft.com/office/drawing/2014/main" id="{619C69F5-7466-1C31-C902-34FD1083A3D2}"/>
              </a:ext>
            </a:extLst>
          </p:cNvPr>
          <p:cNvGrpSpPr/>
          <p:nvPr/>
        </p:nvGrpSpPr>
        <p:grpSpPr>
          <a:xfrm>
            <a:off x="1322335" y="3326715"/>
            <a:ext cx="3795826" cy="865387"/>
            <a:chOff x="1164363" y="3189030"/>
            <a:chExt cx="3795826" cy="744616"/>
          </a:xfrm>
        </p:grpSpPr>
        <p:sp>
          <p:nvSpPr>
            <p:cNvPr id="18" name="Rounded Rectangle 17">
              <a:extLst>
                <a:ext uri="{FF2B5EF4-FFF2-40B4-BE49-F238E27FC236}">
                  <a16:creationId xmlns:a16="http://schemas.microsoft.com/office/drawing/2014/main" id="{3EE67AB6-D6CA-C64D-1237-FB49716BC7B9}"/>
                </a:ext>
              </a:extLst>
            </p:cNvPr>
            <p:cNvSpPr/>
            <p:nvPr/>
          </p:nvSpPr>
          <p:spPr>
            <a:xfrm>
              <a:off x="1173192" y="3189030"/>
              <a:ext cx="3786997" cy="744616"/>
            </a:xfrm>
            <a:prstGeom prst="roundRect">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2BC968-E366-E1E9-85A1-1513EAC13D49}"/>
                </a:ext>
              </a:extLst>
            </p:cNvPr>
            <p:cNvSpPr txBox="1"/>
            <p:nvPr/>
          </p:nvSpPr>
          <p:spPr>
            <a:xfrm>
              <a:off x="1164363" y="3252483"/>
              <a:ext cx="3786997" cy="484363"/>
            </a:xfrm>
            <a:prstGeom prst="rect">
              <a:avLst/>
            </a:prstGeom>
            <a:noFill/>
          </p:spPr>
          <p:txBody>
            <a:bodyPr wrap="square" rtlCol="0">
              <a:spAutoFit/>
            </a:bodyPr>
            <a:lstStyle/>
            <a:p>
              <a:pPr algn="ctr"/>
              <a:r>
                <a:rPr lang="en-US" b="1">
                  <a:solidFill>
                    <a:schemeClr val="bg1"/>
                  </a:solidFill>
                </a:rPr>
                <a:t>For possible and immediate support</a:t>
              </a:r>
            </a:p>
            <a:p>
              <a:pPr algn="ctr"/>
              <a:br>
                <a:rPr lang="en-US" sz="100">
                  <a:solidFill>
                    <a:schemeClr val="bg1"/>
                  </a:solidFill>
                </a:rPr>
              </a:br>
              <a:r>
                <a:rPr lang="en-US">
                  <a:solidFill>
                    <a:schemeClr val="bg1"/>
                  </a:solidFill>
                </a:rPr>
                <a:t>UNO/UWAO/NGO/UPC/OC/Others</a:t>
              </a:r>
            </a:p>
          </p:txBody>
        </p:sp>
      </p:grpSp>
      <p:grpSp>
        <p:nvGrpSpPr>
          <p:cNvPr id="34" name="Group 33">
            <a:extLst>
              <a:ext uri="{FF2B5EF4-FFF2-40B4-BE49-F238E27FC236}">
                <a16:creationId xmlns:a16="http://schemas.microsoft.com/office/drawing/2014/main" id="{AB96DDDA-22E0-9701-9E3E-2955853E2609}"/>
              </a:ext>
            </a:extLst>
          </p:cNvPr>
          <p:cNvGrpSpPr/>
          <p:nvPr/>
        </p:nvGrpSpPr>
        <p:grpSpPr>
          <a:xfrm>
            <a:off x="4216077" y="1504666"/>
            <a:ext cx="2994882" cy="1454911"/>
            <a:chOff x="5022730" y="2169167"/>
            <a:chExt cx="2994882" cy="1454911"/>
          </a:xfrm>
        </p:grpSpPr>
        <p:sp>
          <p:nvSpPr>
            <p:cNvPr id="25" name="Rounded Rectangle 24">
              <a:extLst>
                <a:ext uri="{FF2B5EF4-FFF2-40B4-BE49-F238E27FC236}">
                  <a16:creationId xmlns:a16="http://schemas.microsoft.com/office/drawing/2014/main" id="{95C53E44-AC94-5AB5-B874-3EAA6C57469B}"/>
                </a:ext>
              </a:extLst>
            </p:cNvPr>
            <p:cNvSpPr/>
            <p:nvPr/>
          </p:nvSpPr>
          <p:spPr>
            <a:xfrm>
              <a:off x="5022730" y="2169167"/>
              <a:ext cx="2990714" cy="1454911"/>
            </a:xfrm>
            <a:prstGeom prst="round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9AD10E-363D-0394-3CB9-0BE1F0E7B5D6}"/>
                </a:ext>
              </a:extLst>
            </p:cNvPr>
            <p:cNvSpPr txBox="1"/>
            <p:nvPr/>
          </p:nvSpPr>
          <p:spPr>
            <a:xfrm>
              <a:off x="5595718" y="2252402"/>
              <a:ext cx="1968396" cy="415498"/>
            </a:xfrm>
            <a:prstGeom prst="rect">
              <a:avLst/>
            </a:prstGeom>
            <a:noFill/>
          </p:spPr>
          <p:txBody>
            <a:bodyPr wrap="square" rtlCol="0">
              <a:spAutoFit/>
            </a:bodyPr>
            <a:lstStyle/>
            <a:p>
              <a:pPr algn="ctr"/>
              <a:r>
                <a:rPr lang="en-US" sz="2100" b="1">
                  <a:solidFill>
                    <a:schemeClr val="bg1"/>
                  </a:solidFill>
                </a:rPr>
                <a:t>109 Receiver</a:t>
              </a:r>
            </a:p>
          </p:txBody>
        </p:sp>
        <p:sp>
          <p:nvSpPr>
            <p:cNvPr id="27" name="TextBox 26">
              <a:extLst>
                <a:ext uri="{FF2B5EF4-FFF2-40B4-BE49-F238E27FC236}">
                  <a16:creationId xmlns:a16="http://schemas.microsoft.com/office/drawing/2014/main" id="{F7D10AD5-8E18-4DB5-448C-09AA1BBB0A45}"/>
                </a:ext>
              </a:extLst>
            </p:cNvPr>
            <p:cNvSpPr txBox="1"/>
            <p:nvPr/>
          </p:nvSpPr>
          <p:spPr>
            <a:xfrm>
              <a:off x="5184474" y="2644502"/>
              <a:ext cx="2833138" cy="830997"/>
            </a:xfrm>
            <a:prstGeom prst="rect">
              <a:avLst/>
            </a:prstGeom>
            <a:noFill/>
          </p:spPr>
          <p:txBody>
            <a:bodyPr wrap="square" rtlCol="0">
              <a:spAutoFit/>
            </a:bodyPr>
            <a:lstStyle/>
            <a:p>
              <a:pPr marL="342900" indent="-342900">
                <a:buAutoNum type="arabicPeriod"/>
              </a:pPr>
              <a:r>
                <a:rPr lang="en-US" sz="1600">
                  <a:solidFill>
                    <a:schemeClr val="bg1"/>
                  </a:solidFill>
                </a:rPr>
                <a:t>Place of occurrence</a:t>
              </a:r>
            </a:p>
            <a:p>
              <a:pPr marL="342900" indent="-342900">
                <a:buAutoNum type="arabicPeriod"/>
              </a:pPr>
              <a:r>
                <a:rPr lang="en-US" sz="1600">
                  <a:solidFill>
                    <a:schemeClr val="bg1"/>
                  </a:solidFill>
                </a:rPr>
                <a:t>Incidence in brief</a:t>
              </a:r>
            </a:p>
            <a:p>
              <a:pPr marL="342900" indent="-342900">
                <a:buAutoNum type="arabicPeriod"/>
              </a:pPr>
              <a:r>
                <a:rPr lang="en-US" sz="1600">
                  <a:solidFill>
                    <a:schemeClr val="bg1"/>
                  </a:solidFill>
                </a:rPr>
                <a:t>Nature of support required</a:t>
              </a:r>
            </a:p>
          </p:txBody>
        </p:sp>
      </p:grpSp>
      <p:grpSp>
        <p:nvGrpSpPr>
          <p:cNvPr id="33" name="Group 32">
            <a:extLst>
              <a:ext uri="{FF2B5EF4-FFF2-40B4-BE49-F238E27FC236}">
                <a16:creationId xmlns:a16="http://schemas.microsoft.com/office/drawing/2014/main" id="{32D2E617-3E07-C266-B623-3490C2FFFD38}"/>
              </a:ext>
            </a:extLst>
          </p:cNvPr>
          <p:cNvGrpSpPr/>
          <p:nvPr/>
        </p:nvGrpSpPr>
        <p:grpSpPr>
          <a:xfrm>
            <a:off x="5607606" y="3355608"/>
            <a:ext cx="1599185" cy="831879"/>
            <a:chOff x="5303520" y="4173258"/>
            <a:chExt cx="1599185" cy="831879"/>
          </a:xfrm>
        </p:grpSpPr>
        <p:sp>
          <p:nvSpPr>
            <p:cNvPr id="28" name="Oval 27">
              <a:extLst>
                <a:ext uri="{FF2B5EF4-FFF2-40B4-BE49-F238E27FC236}">
                  <a16:creationId xmlns:a16="http://schemas.microsoft.com/office/drawing/2014/main" id="{BC8B0D57-3403-E951-FB1C-41DC3F65ECB6}"/>
                </a:ext>
              </a:extLst>
            </p:cNvPr>
            <p:cNvSpPr/>
            <p:nvPr/>
          </p:nvSpPr>
          <p:spPr>
            <a:xfrm>
              <a:off x="5303520" y="4173258"/>
              <a:ext cx="1599185" cy="831879"/>
            </a:xfrm>
            <a:prstGeom prst="ellipse">
              <a:avLst/>
            </a:prstGeom>
            <a:solidFill>
              <a:srgbClr val="68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9BE0A98-5311-5A23-2943-4DF2BF2F19F4}"/>
                </a:ext>
              </a:extLst>
            </p:cNvPr>
            <p:cNvSpPr txBox="1"/>
            <p:nvPr/>
          </p:nvSpPr>
          <p:spPr>
            <a:xfrm>
              <a:off x="5404856" y="4268848"/>
              <a:ext cx="1352080" cy="646331"/>
            </a:xfrm>
            <a:prstGeom prst="rect">
              <a:avLst/>
            </a:prstGeom>
            <a:noFill/>
          </p:spPr>
          <p:txBody>
            <a:bodyPr wrap="square" rtlCol="0">
              <a:spAutoFit/>
            </a:bodyPr>
            <a:lstStyle/>
            <a:p>
              <a:pPr algn="ctr"/>
              <a:r>
                <a:rPr lang="en-US">
                  <a:solidFill>
                    <a:schemeClr val="bg1"/>
                  </a:solidFill>
                </a:rPr>
                <a:t>Follow up for result</a:t>
              </a:r>
            </a:p>
          </p:txBody>
        </p:sp>
      </p:grpSp>
      <p:grpSp>
        <p:nvGrpSpPr>
          <p:cNvPr id="32" name="Group 31">
            <a:extLst>
              <a:ext uri="{FF2B5EF4-FFF2-40B4-BE49-F238E27FC236}">
                <a16:creationId xmlns:a16="http://schemas.microsoft.com/office/drawing/2014/main" id="{D878CD11-D49C-5C30-D85C-DC59391958E2}"/>
              </a:ext>
            </a:extLst>
          </p:cNvPr>
          <p:cNvGrpSpPr/>
          <p:nvPr/>
        </p:nvGrpSpPr>
        <p:grpSpPr>
          <a:xfrm>
            <a:off x="5416431" y="4645781"/>
            <a:ext cx="1967366" cy="600165"/>
            <a:chOff x="5020575" y="5472286"/>
            <a:chExt cx="1967366" cy="600165"/>
          </a:xfrm>
        </p:grpSpPr>
        <p:sp>
          <p:nvSpPr>
            <p:cNvPr id="30" name="Rounded Rectangle 29">
              <a:extLst>
                <a:ext uri="{FF2B5EF4-FFF2-40B4-BE49-F238E27FC236}">
                  <a16:creationId xmlns:a16="http://schemas.microsoft.com/office/drawing/2014/main" id="{0EAD02EB-6F58-86DB-44C7-B26EB46A4F57}"/>
                </a:ext>
              </a:extLst>
            </p:cNvPr>
            <p:cNvSpPr/>
            <p:nvPr/>
          </p:nvSpPr>
          <p:spPr>
            <a:xfrm>
              <a:off x="5020575" y="5472286"/>
              <a:ext cx="1967366" cy="600165"/>
            </a:xfrm>
            <a:prstGeom prst="roundRect">
              <a:avLst/>
            </a:prstGeom>
            <a:solidFill>
              <a:srgbClr val="44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CE7F56-A714-FC27-8FA8-815744384486}"/>
                </a:ext>
              </a:extLst>
            </p:cNvPr>
            <p:cNvSpPr txBox="1"/>
            <p:nvPr/>
          </p:nvSpPr>
          <p:spPr>
            <a:xfrm>
              <a:off x="5020575" y="5587702"/>
              <a:ext cx="1953467" cy="369332"/>
            </a:xfrm>
            <a:prstGeom prst="rect">
              <a:avLst/>
            </a:prstGeom>
            <a:noFill/>
          </p:spPr>
          <p:txBody>
            <a:bodyPr wrap="square" rtlCol="0">
              <a:spAutoFit/>
            </a:bodyPr>
            <a:lstStyle/>
            <a:p>
              <a:pPr algn="ctr"/>
              <a:r>
                <a:rPr lang="en-US">
                  <a:solidFill>
                    <a:schemeClr val="bg1"/>
                  </a:solidFill>
                </a:rPr>
                <a:t>Database system</a:t>
              </a:r>
            </a:p>
          </p:txBody>
        </p:sp>
      </p:grpSp>
      <p:sp>
        <p:nvSpPr>
          <p:cNvPr id="36" name="Arrow: Down 11">
            <a:extLst>
              <a:ext uri="{FF2B5EF4-FFF2-40B4-BE49-F238E27FC236}">
                <a16:creationId xmlns:a16="http://schemas.microsoft.com/office/drawing/2014/main" id="{E3923224-266D-9B0A-A8A6-DB2D6C6FE3E6}"/>
              </a:ext>
            </a:extLst>
          </p:cNvPr>
          <p:cNvSpPr/>
          <p:nvPr/>
        </p:nvSpPr>
        <p:spPr>
          <a:xfrm rot="10800000">
            <a:off x="1020865" y="2725723"/>
            <a:ext cx="139557" cy="1552587"/>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Arrow: Down 11">
            <a:extLst>
              <a:ext uri="{FF2B5EF4-FFF2-40B4-BE49-F238E27FC236}">
                <a16:creationId xmlns:a16="http://schemas.microsoft.com/office/drawing/2014/main" id="{B4E3265B-00A7-EC6C-0CDF-D9BF9FAA6C79}"/>
              </a:ext>
            </a:extLst>
          </p:cNvPr>
          <p:cNvSpPr/>
          <p:nvPr/>
        </p:nvSpPr>
        <p:spPr>
          <a:xfrm rot="10800000">
            <a:off x="1900900" y="2725724"/>
            <a:ext cx="143184" cy="541105"/>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Arrow: Down 11">
            <a:extLst>
              <a:ext uri="{FF2B5EF4-FFF2-40B4-BE49-F238E27FC236}">
                <a16:creationId xmlns:a16="http://schemas.microsoft.com/office/drawing/2014/main" id="{0CFED318-53CD-C189-1A84-28B5C742270D}"/>
              </a:ext>
            </a:extLst>
          </p:cNvPr>
          <p:cNvSpPr/>
          <p:nvPr/>
        </p:nvSpPr>
        <p:spPr>
          <a:xfrm rot="16200000">
            <a:off x="3467310" y="1471184"/>
            <a:ext cx="155194" cy="1118058"/>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Arrow: Down 11">
            <a:extLst>
              <a:ext uri="{FF2B5EF4-FFF2-40B4-BE49-F238E27FC236}">
                <a16:creationId xmlns:a16="http://schemas.microsoft.com/office/drawing/2014/main" id="{2336793A-C4E6-632F-8CDB-2370C3200D83}"/>
              </a:ext>
            </a:extLst>
          </p:cNvPr>
          <p:cNvSpPr/>
          <p:nvPr/>
        </p:nvSpPr>
        <p:spPr>
          <a:xfrm>
            <a:off x="4586349" y="3007776"/>
            <a:ext cx="143185" cy="268680"/>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Down 11">
            <a:extLst>
              <a:ext uri="{FF2B5EF4-FFF2-40B4-BE49-F238E27FC236}">
                <a16:creationId xmlns:a16="http://schemas.microsoft.com/office/drawing/2014/main" id="{E930649C-4E80-3E1E-4CCF-1720128F4C18}"/>
              </a:ext>
            </a:extLst>
          </p:cNvPr>
          <p:cNvSpPr/>
          <p:nvPr/>
        </p:nvSpPr>
        <p:spPr>
          <a:xfrm>
            <a:off x="6328522" y="3007776"/>
            <a:ext cx="143185" cy="268680"/>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Arrow: Down 11">
            <a:extLst>
              <a:ext uri="{FF2B5EF4-FFF2-40B4-BE49-F238E27FC236}">
                <a16:creationId xmlns:a16="http://schemas.microsoft.com/office/drawing/2014/main" id="{AD82DE66-90DA-C84B-60E4-E33304C0A33B}"/>
              </a:ext>
            </a:extLst>
          </p:cNvPr>
          <p:cNvSpPr/>
          <p:nvPr/>
        </p:nvSpPr>
        <p:spPr>
          <a:xfrm>
            <a:off x="6328522" y="4278311"/>
            <a:ext cx="143185" cy="268680"/>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Arrow: Down 11">
            <a:extLst>
              <a:ext uri="{FF2B5EF4-FFF2-40B4-BE49-F238E27FC236}">
                <a16:creationId xmlns:a16="http://schemas.microsoft.com/office/drawing/2014/main" id="{6F3BD6D4-3BA4-7313-DF79-649C28C06361}"/>
              </a:ext>
            </a:extLst>
          </p:cNvPr>
          <p:cNvSpPr/>
          <p:nvPr/>
        </p:nvSpPr>
        <p:spPr>
          <a:xfrm rot="3478206">
            <a:off x="4972146" y="3709794"/>
            <a:ext cx="163584" cy="1492710"/>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4" name="Picture 43" descr="Icon&#10;&#10;Description automatically generated">
            <a:extLst>
              <a:ext uri="{FF2B5EF4-FFF2-40B4-BE49-F238E27FC236}">
                <a16:creationId xmlns:a16="http://schemas.microsoft.com/office/drawing/2014/main" id="{4EF3E1F2-B361-A8AF-C0BA-8695594566D1}"/>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91119" y="1677673"/>
            <a:ext cx="399050" cy="773159"/>
          </a:xfrm>
          <a:prstGeom prst="rect">
            <a:avLst/>
          </a:prstGeom>
        </p:spPr>
      </p:pic>
    </p:spTree>
    <p:extLst>
      <p:ext uri="{BB962C8B-B14F-4D97-AF65-F5344CB8AC3E}">
        <p14:creationId xmlns:p14="http://schemas.microsoft.com/office/powerpoint/2010/main" val="264280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ED2D6-84A6-44C6-A897-5BA1B7C1DF64}"/>
              </a:ext>
            </a:extLst>
          </p:cNvPr>
          <p:cNvPicPr/>
          <p:nvPr/>
        </p:nvPicPr>
        <p:blipFill rotWithShape="1">
          <a:blip r:embed="rId2"/>
          <a:srcRect l="4561" t="6254" r="50968" b="17026"/>
          <a:stretch/>
        </p:blipFill>
        <p:spPr>
          <a:xfrm>
            <a:off x="1882841" y="1836751"/>
            <a:ext cx="3676851" cy="3561432"/>
          </a:xfrm>
          <a:prstGeom prst="rect">
            <a:avLst/>
          </a:prstGeom>
          <a:ln w="38100" cap="sq">
            <a:noFill/>
            <a:prstDash val="solid"/>
            <a:miter lim="800000"/>
          </a:ln>
          <a:effectLst/>
        </p:spPr>
      </p:pic>
      <p:pic>
        <p:nvPicPr>
          <p:cNvPr id="2" name="Picture 1">
            <a:extLst>
              <a:ext uri="{FF2B5EF4-FFF2-40B4-BE49-F238E27FC236}">
                <a16:creationId xmlns:a16="http://schemas.microsoft.com/office/drawing/2014/main" id="{43022F02-8B35-75F0-D998-79E567A3D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1" name="Rectangle 10">
            <a:extLst>
              <a:ext uri="{FF2B5EF4-FFF2-40B4-BE49-F238E27FC236}">
                <a16:creationId xmlns:a16="http://schemas.microsoft.com/office/drawing/2014/main" id="{8075389C-E160-D021-1909-9ADE7592C34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8B4878DB-04A4-7054-696B-ECFCFF0ACDC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Title 11">
            <a:extLst>
              <a:ext uri="{FF2B5EF4-FFF2-40B4-BE49-F238E27FC236}">
                <a16:creationId xmlns:a16="http://schemas.microsoft.com/office/drawing/2014/main" id="{659E3714-F59F-0151-88C6-9ECB5ECCB9C9}"/>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Important GBV Referral Centre Locations in Bangladesh</a:t>
            </a:r>
          </a:p>
        </p:txBody>
      </p:sp>
      <p:grpSp>
        <p:nvGrpSpPr>
          <p:cNvPr id="22" name="Group 21">
            <a:extLst>
              <a:ext uri="{FF2B5EF4-FFF2-40B4-BE49-F238E27FC236}">
                <a16:creationId xmlns:a16="http://schemas.microsoft.com/office/drawing/2014/main" id="{0DC130E0-2F52-71F1-9CFF-3B8EA582758E}"/>
              </a:ext>
            </a:extLst>
          </p:cNvPr>
          <p:cNvGrpSpPr/>
          <p:nvPr/>
        </p:nvGrpSpPr>
        <p:grpSpPr>
          <a:xfrm>
            <a:off x="6199752" y="1520218"/>
            <a:ext cx="3454193" cy="369332"/>
            <a:chOff x="4899518" y="1894076"/>
            <a:chExt cx="3454193" cy="369332"/>
          </a:xfrm>
        </p:grpSpPr>
        <p:sp>
          <p:nvSpPr>
            <p:cNvPr id="3" name="TextBox 2">
              <a:extLst>
                <a:ext uri="{FF2B5EF4-FFF2-40B4-BE49-F238E27FC236}">
                  <a16:creationId xmlns:a16="http://schemas.microsoft.com/office/drawing/2014/main" id="{FEBED7D5-5206-BE80-88B2-F4876F0557BE}"/>
                </a:ext>
              </a:extLst>
            </p:cNvPr>
            <p:cNvSpPr txBox="1"/>
            <p:nvPr/>
          </p:nvSpPr>
          <p:spPr>
            <a:xfrm>
              <a:off x="5178104" y="1894076"/>
              <a:ext cx="3175607" cy="369332"/>
            </a:xfrm>
            <a:prstGeom prst="rect">
              <a:avLst/>
            </a:prstGeom>
            <a:noFill/>
          </p:spPr>
          <p:txBody>
            <a:bodyPr wrap="square" rtlCol="0">
              <a:spAutoFit/>
            </a:bodyPr>
            <a:lstStyle/>
            <a:p>
              <a:r>
                <a:rPr lang="en-US"/>
                <a:t>One-Stop Crisis Center at MCH</a:t>
              </a:r>
            </a:p>
          </p:txBody>
        </p:sp>
        <p:pic>
          <p:nvPicPr>
            <p:cNvPr id="14" name="Picture 13">
              <a:extLst>
                <a:ext uri="{FF2B5EF4-FFF2-40B4-BE49-F238E27FC236}">
                  <a16:creationId xmlns:a16="http://schemas.microsoft.com/office/drawing/2014/main" id="{8AE37ED3-E847-D7AA-D630-19F022895ED2}"/>
                </a:ext>
              </a:extLst>
            </p:cNvPr>
            <p:cNvPicPr/>
            <p:nvPr/>
          </p:nvPicPr>
          <p:blipFill rotWithShape="1">
            <a:blip r:embed="rId2"/>
            <a:srcRect l="54218" t="25058" r="43973" b="71873"/>
            <a:stretch/>
          </p:blipFill>
          <p:spPr>
            <a:xfrm>
              <a:off x="4899518" y="2009114"/>
              <a:ext cx="149551" cy="142446"/>
            </a:xfrm>
            <a:prstGeom prst="rect">
              <a:avLst/>
            </a:prstGeom>
            <a:ln w="38100" cap="sq">
              <a:noFill/>
              <a:prstDash val="solid"/>
              <a:miter lim="800000"/>
            </a:ln>
            <a:effectLst/>
          </p:spPr>
        </p:pic>
      </p:grpSp>
      <p:grpSp>
        <p:nvGrpSpPr>
          <p:cNvPr id="23" name="Group 22">
            <a:extLst>
              <a:ext uri="{FF2B5EF4-FFF2-40B4-BE49-F238E27FC236}">
                <a16:creationId xmlns:a16="http://schemas.microsoft.com/office/drawing/2014/main" id="{AC07560E-A0B6-5ECA-2FD2-B64ED540A567}"/>
              </a:ext>
            </a:extLst>
          </p:cNvPr>
          <p:cNvGrpSpPr/>
          <p:nvPr/>
        </p:nvGrpSpPr>
        <p:grpSpPr>
          <a:xfrm>
            <a:off x="6177671" y="1901700"/>
            <a:ext cx="3476274" cy="369332"/>
            <a:chOff x="4891405" y="2220412"/>
            <a:chExt cx="3476274" cy="369332"/>
          </a:xfrm>
        </p:grpSpPr>
        <p:sp>
          <p:nvSpPr>
            <p:cNvPr id="5" name="TextBox 4">
              <a:extLst>
                <a:ext uri="{FF2B5EF4-FFF2-40B4-BE49-F238E27FC236}">
                  <a16:creationId xmlns:a16="http://schemas.microsoft.com/office/drawing/2014/main" id="{56926894-58CB-B88E-2C51-9375DE293583}"/>
                </a:ext>
              </a:extLst>
            </p:cNvPr>
            <p:cNvSpPr txBox="1"/>
            <p:nvPr/>
          </p:nvSpPr>
          <p:spPr>
            <a:xfrm>
              <a:off x="5192072" y="2220412"/>
              <a:ext cx="3175607" cy="369332"/>
            </a:xfrm>
            <a:prstGeom prst="rect">
              <a:avLst/>
            </a:prstGeom>
            <a:noFill/>
          </p:spPr>
          <p:txBody>
            <a:bodyPr wrap="square" rtlCol="0">
              <a:spAutoFit/>
            </a:bodyPr>
            <a:lstStyle/>
            <a:p>
              <a:r>
                <a:rPr lang="en-US"/>
                <a:t>One-Stop Crisis Cell at District</a:t>
              </a:r>
            </a:p>
          </p:txBody>
        </p:sp>
        <p:pic>
          <p:nvPicPr>
            <p:cNvPr id="15" name="Picture 14">
              <a:extLst>
                <a:ext uri="{FF2B5EF4-FFF2-40B4-BE49-F238E27FC236}">
                  <a16:creationId xmlns:a16="http://schemas.microsoft.com/office/drawing/2014/main" id="{A4801592-AF4C-72BD-DA7E-D38E788E3B19}"/>
                </a:ext>
              </a:extLst>
            </p:cNvPr>
            <p:cNvPicPr/>
            <p:nvPr/>
          </p:nvPicPr>
          <p:blipFill rotWithShape="1">
            <a:blip r:embed="rId2"/>
            <a:srcRect l="53996" t="30481" r="43635" b="65911"/>
            <a:stretch/>
          </p:blipFill>
          <p:spPr>
            <a:xfrm>
              <a:off x="4891405" y="2314423"/>
              <a:ext cx="195910" cy="167514"/>
            </a:xfrm>
            <a:prstGeom prst="rect">
              <a:avLst/>
            </a:prstGeom>
            <a:ln w="38100" cap="sq">
              <a:noFill/>
              <a:prstDash val="solid"/>
              <a:miter lim="800000"/>
            </a:ln>
            <a:effectLst/>
          </p:spPr>
        </p:pic>
      </p:grpSp>
      <p:grpSp>
        <p:nvGrpSpPr>
          <p:cNvPr id="25" name="Group 24">
            <a:extLst>
              <a:ext uri="{FF2B5EF4-FFF2-40B4-BE49-F238E27FC236}">
                <a16:creationId xmlns:a16="http://schemas.microsoft.com/office/drawing/2014/main" id="{29EADD30-A863-F683-D0DE-9015DC8CFDB0}"/>
              </a:ext>
            </a:extLst>
          </p:cNvPr>
          <p:cNvGrpSpPr/>
          <p:nvPr/>
        </p:nvGrpSpPr>
        <p:grpSpPr>
          <a:xfrm>
            <a:off x="6184232" y="2288879"/>
            <a:ext cx="3469713" cy="369332"/>
            <a:chOff x="4897966" y="2547530"/>
            <a:chExt cx="3469713" cy="369332"/>
          </a:xfrm>
        </p:grpSpPr>
        <p:sp>
          <p:nvSpPr>
            <p:cNvPr id="6" name="TextBox 5">
              <a:extLst>
                <a:ext uri="{FF2B5EF4-FFF2-40B4-BE49-F238E27FC236}">
                  <a16:creationId xmlns:a16="http://schemas.microsoft.com/office/drawing/2014/main" id="{6484D07F-4A0A-F91D-6F64-142632664692}"/>
                </a:ext>
              </a:extLst>
            </p:cNvPr>
            <p:cNvSpPr txBox="1"/>
            <p:nvPr/>
          </p:nvSpPr>
          <p:spPr>
            <a:xfrm>
              <a:off x="5192072" y="2547530"/>
              <a:ext cx="3175607" cy="369332"/>
            </a:xfrm>
            <a:prstGeom prst="rect">
              <a:avLst/>
            </a:prstGeom>
            <a:noFill/>
          </p:spPr>
          <p:txBody>
            <a:bodyPr wrap="square" rtlCol="0">
              <a:spAutoFit/>
            </a:bodyPr>
            <a:lstStyle/>
            <a:p>
              <a:r>
                <a:rPr lang="en-US"/>
                <a:t>One-Stop Crisis Cell at </a:t>
              </a:r>
              <a:r>
                <a:rPr lang="en-US" err="1"/>
                <a:t>Upazila</a:t>
              </a:r>
              <a:endParaRPr lang="en-US"/>
            </a:p>
          </p:txBody>
        </p:sp>
        <p:pic>
          <p:nvPicPr>
            <p:cNvPr id="16" name="Picture 15">
              <a:extLst>
                <a:ext uri="{FF2B5EF4-FFF2-40B4-BE49-F238E27FC236}">
                  <a16:creationId xmlns:a16="http://schemas.microsoft.com/office/drawing/2014/main" id="{F52B1142-3627-BAB3-1DDC-E09C0C85AB04}"/>
                </a:ext>
              </a:extLst>
            </p:cNvPr>
            <p:cNvPicPr/>
            <p:nvPr/>
          </p:nvPicPr>
          <p:blipFill rotWithShape="1">
            <a:blip r:embed="rId2"/>
            <a:srcRect l="54043" t="35163" r="43588" b="61769"/>
            <a:stretch/>
          </p:blipFill>
          <p:spPr>
            <a:xfrm>
              <a:off x="4897966" y="2659124"/>
              <a:ext cx="195911" cy="142446"/>
            </a:xfrm>
            <a:prstGeom prst="rect">
              <a:avLst/>
            </a:prstGeom>
            <a:ln w="38100" cap="sq">
              <a:noFill/>
              <a:prstDash val="solid"/>
              <a:miter lim="800000"/>
            </a:ln>
            <a:effectLst/>
          </p:spPr>
        </p:pic>
      </p:grpSp>
      <p:grpSp>
        <p:nvGrpSpPr>
          <p:cNvPr id="26" name="Group 25">
            <a:extLst>
              <a:ext uri="{FF2B5EF4-FFF2-40B4-BE49-F238E27FC236}">
                <a16:creationId xmlns:a16="http://schemas.microsoft.com/office/drawing/2014/main" id="{D5B4FC0D-DF47-4102-4F02-0E1C8E587517}"/>
              </a:ext>
            </a:extLst>
          </p:cNvPr>
          <p:cNvGrpSpPr/>
          <p:nvPr/>
        </p:nvGrpSpPr>
        <p:grpSpPr>
          <a:xfrm>
            <a:off x="6189773" y="2697505"/>
            <a:ext cx="4643467" cy="369332"/>
            <a:chOff x="4878388" y="2975056"/>
            <a:chExt cx="4643467" cy="369332"/>
          </a:xfrm>
        </p:grpSpPr>
        <p:sp>
          <p:nvSpPr>
            <p:cNvPr id="7" name="TextBox 6">
              <a:extLst>
                <a:ext uri="{FF2B5EF4-FFF2-40B4-BE49-F238E27FC236}">
                  <a16:creationId xmlns:a16="http://schemas.microsoft.com/office/drawing/2014/main" id="{D4205E08-A5DA-71DB-6FF9-27FE99EDE3BD}"/>
                </a:ext>
              </a:extLst>
            </p:cNvPr>
            <p:cNvSpPr txBox="1"/>
            <p:nvPr/>
          </p:nvSpPr>
          <p:spPr>
            <a:xfrm>
              <a:off x="5166953" y="2975056"/>
              <a:ext cx="4354902" cy="369332"/>
            </a:xfrm>
            <a:prstGeom prst="rect">
              <a:avLst/>
            </a:prstGeom>
            <a:noFill/>
          </p:spPr>
          <p:txBody>
            <a:bodyPr wrap="square" rtlCol="0">
              <a:spAutoFit/>
            </a:bodyPr>
            <a:lstStyle/>
            <a:p>
              <a:r>
                <a:rPr lang="en-US"/>
                <a:t>National Trauma Counseling Center (NTCC)</a:t>
              </a:r>
            </a:p>
          </p:txBody>
        </p:sp>
        <p:pic>
          <p:nvPicPr>
            <p:cNvPr id="17" name="Picture 16">
              <a:extLst>
                <a:ext uri="{FF2B5EF4-FFF2-40B4-BE49-F238E27FC236}">
                  <a16:creationId xmlns:a16="http://schemas.microsoft.com/office/drawing/2014/main" id="{E3072DC5-B769-2F8C-560A-AA74932D8ADB}"/>
                </a:ext>
              </a:extLst>
            </p:cNvPr>
            <p:cNvPicPr/>
            <p:nvPr/>
          </p:nvPicPr>
          <p:blipFill rotWithShape="1">
            <a:blip r:embed="rId2"/>
            <a:srcRect l="54786" t="39324" r="43008" b="58145"/>
            <a:stretch/>
          </p:blipFill>
          <p:spPr>
            <a:xfrm>
              <a:off x="4878388" y="3100985"/>
              <a:ext cx="182379" cy="117474"/>
            </a:xfrm>
            <a:prstGeom prst="rect">
              <a:avLst/>
            </a:prstGeom>
            <a:ln w="38100" cap="sq">
              <a:noFill/>
              <a:prstDash val="solid"/>
              <a:miter lim="800000"/>
            </a:ln>
            <a:effectLst/>
          </p:spPr>
        </p:pic>
      </p:grpSp>
      <p:grpSp>
        <p:nvGrpSpPr>
          <p:cNvPr id="27" name="Group 26">
            <a:extLst>
              <a:ext uri="{FF2B5EF4-FFF2-40B4-BE49-F238E27FC236}">
                <a16:creationId xmlns:a16="http://schemas.microsoft.com/office/drawing/2014/main" id="{CB9FC2B8-EA68-04F2-7716-E84F62B0BFBC}"/>
              </a:ext>
            </a:extLst>
          </p:cNvPr>
          <p:cNvGrpSpPr/>
          <p:nvPr/>
        </p:nvGrpSpPr>
        <p:grpSpPr>
          <a:xfrm>
            <a:off x="6203242" y="3105660"/>
            <a:ext cx="4629998" cy="369332"/>
            <a:chOff x="4886325" y="3677070"/>
            <a:chExt cx="4629998" cy="369332"/>
          </a:xfrm>
        </p:grpSpPr>
        <p:sp>
          <p:nvSpPr>
            <p:cNvPr id="8" name="TextBox 7">
              <a:extLst>
                <a:ext uri="{FF2B5EF4-FFF2-40B4-BE49-F238E27FC236}">
                  <a16:creationId xmlns:a16="http://schemas.microsoft.com/office/drawing/2014/main" id="{B96C28D1-80F4-6700-2E03-C7FF4FB527A9}"/>
                </a:ext>
              </a:extLst>
            </p:cNvPr>
            <p:cNvSpPr txBox="1"/>
            <p:nvPr/>
          </p:nvSpPr>
          <p:spPr>
            <a:xfrm>
              <a:off x="5161421" y="3677070"/>
              <a:ext cx="4354902" cy="369332"/>
            </a:xfrm>
            <a:prstGeom prst="rect">
              <a:avLst/>
            </a:prstGeom>
            <a:noFill/>
          </p:spPr>
          <p:txBody>
            <a:bodyPr wrap="square" rtlCol="0">
              <a:spAutoFit/>
            </a:bodyPr>
            <a:lstStyle/>
            <a:p>
              <a:r>
                <a:rPr lang="en-US"/>
                <a:t>National Forensic DNA Profiling Laboratory</a:t>
              </a:r>
            </a:p>
          </p:txBody>
        </p:sp>
        <p:pic>
          <p:nvPicPr>
            <p:cNvPr id="18" name="Picture 17">
              <a:extLst>
                <a:ext uri="{FF2B5EF4-FFF2-40B4-BE49-F238E27FC236}">
                  <a16:creationId xmlns:a16="http://schemas.microsoft.com/office/drawing/2014/main" id="{5897608E-EDA7-36C1-59D6-117A938FEF98}"/>
                </a:ext>
              </a:extLst>
            </p:cNvPr>
            <p:cNvPicPr/>
            <p:nvPr/>
          </p:nvPicPr>
          <p:blipFill rotWithShape="1">
            <a:blip r:embed="rId2"/>
            <a:srcRect l="54664" t="44326" r="43611" b="52539"/>
            <a:stretch/>
          </p:blipFill>
          <p:spPr>
            <a:xfrm>
              <a:off x="4886325" y="3788993"/>
              <a:ext cx="142572" cy="145486"/>
            </a:xfrm>
            <a:prstGeom prst="rect">
              <a:avLst/>
            </a:prstGeom>
            <a:ln w="38100" cap="sq">
              <a:noFill/>
              <a:prstDash val="solid"/>
              <a:miter lim="800000"/>
            </a:ln>
            <a:effectLst/>
          </p:spPr>
        </p:pic>
      </p:grpSp>
      <p:grpSp>
        <p:nvGrpSpPr>
          <p:cNvPr id="28" name="Group 27">
            <a:extLst>
              <a:ext uri="{FF2B5EF4-FFF2-40B4-BE49-F238E27FC236}">
                <a16:creationId xmlns:a16="http://schemas.microsoft.com/office/drawing/2014/main" id="{C0809068-568B-CB36-3D4B-DD48092AB9F6}"/>
              </a:ext>
            </a:extLst>
          </p:cNvPr>
          <p:cNvGrpSpPr/>
          <p:nvPr/>
        </p:nvGrpSpPr>
        <p:grpSpPr>
          <a:xfrm>
            <a:off x="6176333" y="3518204"/>
            <a:ext cx="4656907" cy="646331"/>
            <a:chOff x="4858938" y="4305322"/>
            <a:chExt cx="4656907" cy="646331"/>
          </a:xfrm>
        </p:grpSpPr>
        <p:sp>
          <p:nvSpPr>
            <p:cNvPr id="9" name="TextBox 8">
              <a:extLst>
                <a:ext uri="{FF2B5EF4-FFF2-40B4-BE49-F238E27FC236}">
                  <a16:creationId xmlns:a16="http://schemas.microsoft.com/office/drawing/2014/main" id="{86198E91-EE92-E670-93B0-0442F8B16F75}"/>
                </a:ext>
              </a:extLst>
            </p:cNvPr>
            <p:cNvSpPr txBox="1"/>
            <p:nvPr/>
          </p:nvSpPr>
          <p:spPr>
            <a:xfrm>
              <a:off x="5160943" y="4305322"/>
              <a:ext cx="4354902" cy="646331"/>
            </a:xfrm>
            <a:prstGeom prst="rect">
              <a:avLst/>
            </a:prstGeom>
            <a:noFill/>
          </p:spPr>
          <p:txBody>
            <a:bodyPr wrap="square" rtlCol="0">
              <a:spAutoFit/>
            </a:bodyPr>
            <a:lstStyle/>
            <a:p>
              <a:r>
                <a:rPr lang="en-US"/>
                <a:t>National Helpline Center for Violence Against Women and Children</a:t>
              </a:r>
            </a:p>
          </p:txBody>
        </p:sp>
        <p:pic>
          <p:nvPicPr>
            <p:cNvPr id="19" name="Picture 18">
              <a:extLst>
                <a:ext uri="{FF2B5EF4-FFF2-40B4-BE49-F238E27FC236}">
                  <a16:creationId xmlns:a16="http://schemas.microsoft.com/office/drawing/2014/main" id="{C6A4BF00-8013-378A-E860-2D8971B01635}"/>
                </a:ext>
              </a:extLst>
            </p:cNvPr>
            <p:cNvPicPr/>
            <p:nvPr/>
          </p:nvPicPr>
          <p:blipFill rotWithShape="1">
            <a:blip r:embed="rId2"/>
            <a:srcRect l="54526" t="49413" r="43099" b="44457"/>
            <a:stretch/>
          </p:blipFill>
          <p:spPr>
            <a:xfrm>
              <a:off x="4858938" y="4443760"/>
              <a:ext cx="196390" cy="284552"/>
            </a:xfrm>
            <a:prstGeom prst="rect">
              <a:avLst/>
            </a:prstGeom>
            <a:ln w="38100" cap="sq">
              <a:noFill/>
              <a:prstDash val="solid"/>
              <a:miter lim="800000"/>
            </a:ln>
            <a:effectLst/>
          </p:spPr>
        </p:pic>
      </p:grpSp>
      <p:grpSp>
        <p:nvGrpSpPr>
          <p:cNvPr id="29" name="Group 28">
            <a:extLst>
              <a:ext uri="{FF2B5EF4-FFF2-40B4-BE49-F238E27FC236}">
                <a16:creationId xmlns:a16="http://schemas.microsoft.com/office/drawing/2014/main" id="{8041100C-C34E-7764-728F-73231FC2C990}"/>
              </a:ext>
            </a:extLst>
          </p:cNvPr>
          <p:cNvGrpSpPr/>
          <p:nvPr/>
        </p:nvGrpSpPr>
        <p:grpSpPr>
          <a:xfrm>
            <a:off x="6169105" y="4208595"/>
            <a:ext cx="4676771" cy="369332"/>
            <a:chOff x="4796244" y="5114057"/>
            <a:chExt cx="4676771" cy="369332"/>
          </a:xfrm>
        </p:grpSpPr>
        <p:sp>
          <p:nvSpPr>
            <p:cNvPr id="10" name="TextBox 9">
              <a:extLst>
                <a:ext uri="{FF2B5EF4-FFF2-40B4-BE49-F238E27FC236}">
                  <a16:creationId xmlns:a16="http://schemas.microsoft.com/office/drawing/2014/main" id="{839771CA-5D55-6F98-A1DF-A866A5762513}"/>
                </a:ext>
              </a:extLst>
            </p:cNvPr>
            <p:cNvSpPr txBox="1"/>
            <p:nvPr/>
          </p:nvSpPr>
          <p:spPr>
            <a:xfrm>
              <a:off x="5118113" y="5114057"/>
              <a:ext cx="4354902" cy="369332"/>
            </a:xfrm>
            <a:prstGeom prst="rect">
              <a:avLst/>
            </a:prstGeom>
            <a:noFill/>
          </p:spPr>
          <p:txBody>
            <a:bodyPr wrap="square" rtlCol="0">
              <a:spAutoFit/>
            </a:bodyPr>
            <a:lstStyle/>
            <a:p>
              <a:r>
                <a:rPr lang="en-US"/>
                <a:t>Regional Trauma Counseling Center (NTCC)</a:t>
              </a:r>
            </a:p>
          </p:txBody>
        </p:sp>
        <p:pic>
          <p:nvPicPr>
            <p:cNvPr id="20" name="Picture 19">
              <a:extLst>
                <a:ext uri="{FF2B5EF4-FFF2-40B4-BE49-F238E27FC236}">
                  <a16:creationId xmlns:a16="http://schemas.microsoft.com/office/drawing/2014/main" id="{6151C4A2-51C7-B969-78FB-DFC62DFF0370}"/>
                </a:ext>
              </a:extLst>
            </p:cNvPr>
            <p:cNvPicPr/>
            <p:nvPr/>
          </p:nvPicPr>
          <p:blipFill rotWithShape="1">
            <a:blip r:embed="rId2"/>
            <a:srcRect l="54317" t="57860" r="42956" b="39200"/>
            <a:stretch/>
          </p:blipFill>
          <p:spPr>
            <a:xfrm>
              <a:off x="4796244" y="5229259"/>
              <a:ext cx="225425" cy="136524"/>
            </a:xfrm>
            <a:prstGeom prst="rect">
              <a:avLst/>
            </a:prstGeom>
            <a:ln w="38100" cap="sq">
              <a:noFill/>
              <a:prstDash val="solid"/>
              <a:miter lim="800000"/>
            </a:ln>
            <a:effectLst/>
          </p:spPr>
        </p:pic>
      </p:grpSp>
    </p:spTree>
    <p:extLst>
      <p:ext uri="{BB962C8B-B14F-4D97-AF65-F5344CB8AC3E}">
        <p14:creationId xmlns:p14="http://schemas.microsoft.com/office/powerpoint/2010/main" val="408788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32934314-CF8E-255C-4A5D-C509B202FFC5}"/>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Helplines for the Prevention GBV (VAW) and Child Marriage</a:t>
            </a:r>
          </a:p>
        </p:txBody>
      </p:sp>
      <p:pic>
        <p:nvPicPr>
          <p:cNvPr id="3" name="Picture 2">
            <a:extLst>
              <a:ext uri="{FF2B5EF4-FFF2-40B4-BE49-F238E27FC236}">
                <a16:creationId xmlns:a16="http://schemas.microsoft.com/office/drawing/2014/main" id="{F38FD909-566E-3204-9816-33631E24A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65DF7017-57ED-AD3A-4903-CD36FA6AA01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1548665-2477-73BD-1683-0FA325ECF0D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9" name="Picture 8" descr="Table&#10;&#10;Description automatically generated">
            <a:extLst>
              <a:ext uri="{FF2B5EF4-FFF2-40B4-BE49-F238E27FC236}">
                <a16:creationId xmlns:a16="http://schemas.microsoft.com/office/drawing/2014/main" id="{DC38BFA2-3C19-2B0A-1887-3AFF4D16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364" y="1086625"/>
            <a:ext cx="7772400" cy="5263375"/>
          </a:xfrm>
          <a:prstGeom prst="rect">
            <a:avLst/>
          </a:prstGeom>
        </p:spPr>
      </p:pic>
    </p:spTree>
    <p:extLst>
      <p:ext uri="{BB962C8B-B14F-4D97-AF65-F5344CB8AC3E}">
        <p14:creationId xmlns:p14="http://schemas.microsoft.com/office/powerpoint/2010/main" val="3837228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E687CD-A95B-49DA-9F39-7EC4C6867F8E}"/>
              </a:ext>
            </a:extLst>
          </p:cNvPr>
          <p:cNvSpPr txBox="1">
            <a:spLocks noGrp="1"/>
          </p:cNvSpPr>
          <p:nvPr>
            <p:ph idx="1"/>
          </p:nvPr>
        </p:nvSpPr>
        <p:spPr>
          <a:xfrm>
            <a:off x="2637014" y="1178057"/>
            <a:ext cx="6909844" cy="4478149"/>
          </a:xfrm>
          <a:prstGeom prst="rect">
            <a:avLst/>
          </a:prstGeom>
          <a:noFill/>
        </p:spPr>
        <p:txBody>
          <a:bodyPr wrap="square" rIns="91440">
            <a:spAutoFit/>
          </a:bodyPr>
          <a:lstStyle/>
          <a:p>
            <a:pPr marL="0" indent="0">
              <a:lnSpc>
                <a:spcPct val="100000"/>
              </a:lnSpc>
              <a:spcBef>
                <a:spcPts val="600"/>
              </a:spcBef>
              <a:buNone/>
            </a:pPr>
            <a:r>
              <a:rPr lang="en-US" sz="2400" b="1">
                <a:cs typeface="Arial" panose="020B0604020202020204" pitchFamily="34" charset="0"/>
              </a:rPr>
              <a:t>There are several places where we can report:</a:t>
            </a:r>
          </a:p>
          <a:p>
            <a:pPr>
              <a:lnSpc>
                <a:spcPct val="100000"/>
              </a:lnSpc>
              <a:spcBef>
                <a:spcPts val="600"/>
              </a:spcBef>
            </a:pPr>
            <a:r>
              <a:rPr lang="en-US" sz="2400">
                <a:cs typeface="Arial" panose="020B0604020202020204" pitchFamily="34" charset="0"/>
              </a:rPr>
              <a:t>One-Stop Crisis Center </a:t>
            </a:r>
          </a:p>
          <a:p>
            <a:pPr>
              <a:lnSpc>
                <a:spcPct val="100000"/>
              </a:lnSpc>
              <a:spcBef>
                <a:spcPts val="600"/>
              </a:spcBef>
            </a:pPr>
            <a:r>
              <a:rPr lang="en-US" sz="2400">
                <a:cs typeface="Arial" panose="020B0604020202020204" pitchFamily="34" charset="0"/>
              </a:rPr>
              <a:t>Trauma Counseling Center </a:t>
            </a:r>
          </a:p>
          <a:p>
            <a:pPr>
              <a:lnSpc>
                <a:spcPct val="100000"/>
              </a:lnSpc>
              <a:spcBef>
                <a:spcPts val="600"/>
              </a:spcBef>
            </a:pPr>
            <a:r>
              <a:rPr lang="en-US" sz="2400">
                <a:cs typeface="Arial" panose="020B0604020202020204" pitchFamily="34" charset="0"/>
              </a:rPr>
              <a:t>Forensic DNA Laboratory </a:t>
            </a:r>
          </a:p>
          <a:p>
            <a:pPr>
              <a:lnSpc>
                <a:spcPct val="100000"/>
              </a:lnSpc>
              <a:spcBef>
                <a:spcPts val="600"/>
              </a:spcBef>
            </a:pPr>
            <a:r>
              <a:rPr lang="en-US" sz="2400">
                <a:cs typeface="Arial" panose="020B0604020202020204" pitchFamily="34" charset="0"/>
              </a:rPr>
              <a:t>National Help Line for Violence Against Women </a:t>
            </a:r>
          </a:p>
          <a:p>
            <a:pPr>
              <a:lnSpc>
                <a:spcPct val="100000"/>
              </a:lnSpc>
              <a:spcBef>
                <a:spcPts val="600"/>
              </a:spcBef>
            </a:pPr>
            <a:r>
              <a:rPr lang="en-US" sz="2400">
                <a:cs typeface="Arial" panose="020B0604020202020204" pitchFamily="34" charset="0"/>
              </a:rPr>
              <a:t>Legal Aid Center </a:t>
            </a:r>
          </a:p>
          <a:p>
            <a:pPr>
              <a:lnSpc>
                <a:spcPct val="100000"/>
              </a:lnSpc>
              <a:spcBef>
                <a:spcPts val="600"/>
              </a:spcBef>
            </a:pPr>
            <a:r>
              <a:rPr lang="en-US" sz="2400">
                <a:cs typeface="Arial" panose="020B0604020202020204" pitchFamily="34" charset="0"/>
              </a:rPr>
              <a:t>Legal Action Center/Police Station </a:t>
            </a:r>
          </a:p>
          <a:p>
            <a:pPr>
              <a:lnSpc>
                <a:spcPct val="100000"/>
              </a:lnSpc>
              <a:spcBef>
                <a:spcPts val="600"/>
              </a:spcBef>
            </a:pPr>
            <a:r>
              <a:rPr lang="en-US" sz="2400">
                <a:cs typeface="Arial" panose="020B0604020202020204" pitchFamily="34" charset="0"/>
              </a:rPr>
              <a:t>Social Support Center/rehabilitation center </a:t>
            </a:r>
          </a:p>
          <a:p>
            <a:pPr>
              <a:lnSpc>
                <a:spcPct val="100000"/>
              </a:lnSpc>
              <a:spcBef>
                <a:spcPts val="600"/>
              </a:spcBef>
            </a:pPr>
            <a:r>
              <a:rPr lang="en-US" sz="2400">
                <a:cs typeface="Arial" panose="020B0604020202020204" pitchFamily="34" charset="0"/>
              </a:rPr>
              <a:t>Safe Custody/Shelter Home </a:t>
            </a:r>
          </a:p>
          <a:p>
            <a:pPr>
              <a:lnSpc>
                <a:spcPct val="100000"/>
              </a:lnSpc>
              <a:spcBef>
                <a:spcPts val="600"/>
              </a:spcBef>
            </a:pPr>
            <a:r>
              <a:rPr lang="en-US" sz="2400">
                <a:cs typeface="Arial" panose="020B0604020202020204" pitchFamily="34" charset="0"/>
              </a:rPr>
              <a:t>Rehabilitation Center  </a:t>
            </a:r>
          </a:p>
        </p:txBody>
      </p:sp>
      <p:pic>
        <p:nvPicPr>
          <p:cNvPr id="2" name="Picture 1">
            <a:extLst>
              <a:ext uri="{FF2B5EF4-FFF2-40B4-BE49-F238E27FC236}">
                <a16:creationId xmlns:a16="http://schemas.microsoft.com/office/drawing/2014/main" id="{E48093BB-4EAC-F830-37F9-9C4EA38AB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Rectangle 9">
            <a:extLst>
              <a:ext uri="{FF2B5EF4-FFF2-40B4-BE49-F238E27FC236}">
                <a16:creationId xmlns:a16="http://schemas.microsoft.com/office/drawing/2014/main" id="{F4EA8F1F-B0B0-F88B-E7DB-CCD05DBFFEB0}"/>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D8264B8-6AAD-B757-9666-FD9D311E6EA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F51E7500-F9C4-03A1-6973-5157E7BBD42E}"/>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Where to Report</a:t>
            </a:r>
          </a:p>
        </p:txBody>
      </p:sp>
    </p:spTree>
    <p:extLst>
      <p:ext uri="{BB962C8B-B14F-4D97-AF65-F5344CB8AC3E}">
        <p14:creationId xmlns:p14="http://schemas.microsoft.com/office/powerpoint/2010/main" val="129656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EF5D261-B289-460A-8B3C-4221B4DEDAEE}"/>
              </a:ext>
            </a:extLst>
          </p:cNvPr>
          <p:cNvSpPr>
            <a:spLocks noGrp="1"/>
          </p:cNvSpPr>
          <p:nvPr>
            <p:ph idx="1"/>
          </p:nvPr>
        </p:nvSpPr>
        <p:spPr>
          <a:xfrm>
            <a:off x="801116" y="1503699"/>
            <a:ext cx="4572000" cy="4167295"/>
          </a:xfrm>
        </p:spPr>
        <p:txBody>
          <a:bodyPr>
            <a:spAutoFit/>
          </a:bodyPr>
          <a:lstStyle/>
          <a:p>
            <a:pPr marL="0" indent="0">
              <a:lnSpc>
                <a:spcPct val="120000"/>
              </a:lnSpc>
              <a:spcBef>
                <a:spcPts val="600"/>
              </a:spcBef>
              <a:buNone/>
            </a:pPr>
            <a:r>
              <a:rPr lang="en-US" sz="2400" b="1">
                <a:cs typeface="Arial" panose="020B0604020202020204" pitchFamily="34" charset="0"/>
              </a:rPr>
              <a:t>Objective of NTCC</a:t>
            </a:r>
          </a:p>
          <a:p>
            <a:pPr>
              <a:lnSpc>
                <a:spcPct val="100000"/>
              </a:lnSpc>
              <a:spcBef>
                <a:spcPts val="600"/>
              </a:spcBef>
            </a:pPr>
            <a:r>
              <a:rPr lang="en-US" sz="1800">
                <a:cs typeface="Arial" panose="020B0604020202020204" pitchFamily="34" charset="0"/>
              </a:rPr>
              <a:t>Provide psychosocial counseling support in NTCC, OCC, and safe home to those experiencing violence against women and children.</a:t>
            </a:r>
          </a:p>
          <a:p>
            <a:pPr>
              <a:lnSpc>
                <a:spcPct val="100000"/>
              </a:lnSpc>
              <a:spcBef>
                <a:spcPts val="600"/>
              </a:spcBef>
            </a:pPr>
            <a:r>
              <a:rPr lang="en-US" sz="1800">
                <a:cs typeface="Arial" panose="020B0604020202020204" pitchFamily="34" charset="0"/>
              </a:rPr>
              <a:t>Conduct different types psychosocial counseling training for Human Resource Development.</a:t>
            </a:r>
          </a:p>
          <a:p>
            <a:pPr>
              <a:lnSpc>
                <a:spcPct val="100000"/>
              </a:lnSpc>
              <a:spcBef>
                <a:spcPts val="600"/>
              </a:spcBef>
            </a:pPr>
            <a:r>
              <a:rPr lang="en-US" sz="1800">
                <a:cs typeface="Arial" panose="020B0604020202020204" pitchFamily="34" charset="0"/>
              </a:rPr>
              <a:t>Organize awareness-raising program for changing mindsets.</a:t>
            </a:r>
          </a:p>
          <a:p>
            <a:pPr>
              <a:lnSpc>
                <a:spcPct val="100000"/>
              </a:lnSpc>
              <a:spcBef>
                <a:spcPts val="600"/>
              </a:spcBef>
            </a:pPr>
            <a:r>
              <a:rPr lang="en-US" sz="1800">
                <a:cs typeface="Arial" panose="020B0604020202020204" pitchFamily="34" charset="0"/>
              </a:rPr>
              <a:t>Establish a strong network among organizations/stakeholders who work on GBV issues.</a:t>
            </a:r>
          </a:p>
        </p:txBody>
      </p:sp>
      <p:sp>
        <p:nvSpPr>
          <p:cNvPr id="8" name="object 2">
            <a:extLst>
              <a:ext uri="{FF2B5EF4-FFF2-40B4-BE49-F238E27FC236}">
                <a16:creationId xmlns:a16="http://schemas.microsoft.com/office/drawing/2014/main" id="{4AFCEB82-C04D-4349-9D94-9208BBCE0D18}"/>
              </a:ext>
            </a:extLst>
          </p:cNvPr>
          <p:cNvSpPr txBox="1">
            <a:spLocks/>
          </p:cNvSpPr>
          <p:nvPr/>
        </p:nvSpPr>
        <p:spPr>
          <a:xfrm>
            <a:off x="6818884" y="1572949"/>
            <a:ext cx="4572000" cy="40657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2400" b="1">
                <a:latin typeface="+mn-lt"/>
                <a:cs typeface="Arial" panose="020B0604020202020204" pitchFamily="34" charset="0"/>
              </a:rPr>
              <a:t>Psychosocial Counseling Services</a:t>
            </a:r>
          </a:p>
          <a:p>
            <a:pPr>
              <a:lnSpc>
                <a:spcPct val="100000"/>
              </a:lnSpc>
              <a:spcBef>
                <a:spcPts val="600"/>
              </a:spcBef>
              <a:spcAft>
                <a:spcPts val="600"/>
              </a:spcAft>
            </a:pPr>
            <a:r>
              <a:rPr lang="en-US" sz="1800">
                <a:latin typeface="+mn-lt"/>
                <a:cs typeface="Arial" panose="020B0604020202020204" pitchFamily="34" charset="0"/>
              </a:rPr>
              <a:t>NTCC provides psychosocial counseling support for those experience VAWC free of cost. NTCC provides a wide range of counseling support including: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Individual face-to-face counseling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Individual tele-counseling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Couple counseling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Family counseling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Group counseling</a:t>
            </a:r>
          </a:p>
          <a:p>
            <a:pPr marL="285750" indent="-285750">
              <a:spcBef>
                <a:spcPts val="600"/>
              </a:spcBef>
              <a:spcAft>
                <a:spcPts val="600"/>
              </a:spcAft>
              <a:buFont typeface="Arial" panose="020B0604020202020204" pitchFamily="34" charset="0"/>
              <a:buChar char="•"/>
            </a:pPr>
            <a:r>
              <a:rPr lang="en-US" sz="1800">
                <a:latin typeface="+mn-lt"/>
                <a:cs typeface="Arial" panose="020B0604020202020204" pitchFamily="34" charset="0"/>
              </a:rPr>
              <a:t>Online Counseling</a:t>
            </a:r>
          </a:p>
        </p:txBody>
      </p:sp>
      <p:pic>
        <p:nvPicPr>
          <p:cNvPr id="16" name="Picture 15">
            <a:extLst>
              <a:ext uri="{FF2B5EF4-FFF2-40B4-BE49-F238E27FC236}">
                <a16:creationId xmlns:a16="http://schemas.microsoft.com/office/drawing/2014/main" id="{B5A6AADA-B56C-80F2-D172-D1B1E45C1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7" name="Rectangle 16">
            <a:extLst>
              <a:ext uri="{FF2B5EF4-FFF2-40B4-BE49-F238E27FC236}">
                <a16:creationId xmlns:a16="http://schemas.microsoft.com/office/drawing/2014/main" id="{BBCF0602-C5AD-F8A9-4A6B-43CB2BA244E2}"/>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666AA52-EF89-5C41-8214-146F74E287A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9" name="Title 11">
            <a:extLst>
              <a:ext uri="{FF2B5EF4-FFF2-40B4-BE49-F238E27FC236}">
                <a16:creationId xmlns:a16="http://schemas.microsoft.com/office/drawing/2014/main" id="{BA56E23F-9454-F468-5695-7570D405709B}"/>
              </a:ext>
            </a:extLst>
          </p:cNvPr>
          <p:cNvSpPr txBox="1">
            <a:spLocks/>
          </p:cNvSpPr>
          <p:nvPr/>
        </p:nvSpPr>
        <p:spPr>
          <a:xfrm>
            <a:off x="1467170" y="361748"/>
            <a:ext cx="9116868"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National Trauma Counseling Center (NTCC)</a:t>
            </a:r>
          </a:p>
        </p:txBody>
      </p:sp>
      <p:cxnSp>
        <p:nvCxnSpPr>
          <p:cNvPr id="23" name="Straight Connector 22">
            <a:extLst>
              <a:ext uri="{FF2B5EF4-FFF2-40B4-BE49-F238E27FC236}">
                <a16:creationId xmlns:a16="http://schemas.microsoft.com/office/drawing/2014/main" id="{FC45B2A3-2F85-5610-F937-DB876B926DA7}"/>
              </a:ext>
            </a:extLst>
          </p:cNvPr>
          <p:cNvCxnSpPr/>
          <p:nvPr/>
        </p:nvCxnSpPr>
        <p:spPr>
          <a:xfrm>
            <a:off x="6096000" y="1508760"/>
            <a:ext cx="0" cy="434570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08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1004C-5D64-44C0-B815-F92EDEE41674}"/>
              </a:ext>
            </a:extLst>
          </p:cNvPr>
          <p:cNvSpPr txBox="1"/>
          <p:nvPr/>
        </p:nvSpPr>
        <p:spPr>
          <a:xfrm>
            <a:off x="745440" y="1496292"/>
            <a:ext cx="4572000" cy="1923604"/>
          </a:xfrm>
          <a:prstGeom prst="rect">
            <a:avLst/>
          </a:prstGeom>
          <a:noFill/>
        </p:spPr>
        <p:txBody>
          <a:bodyPr wrap="square">
            <a:spAutoFit/>
          </a:bodyPr>
          <a:lstStyle/>
          <a:p>
            <a:pPr marL="0" marR="0" algn="just">
              <a:spcBef>
                <a:spcPts val="0"/>
              </a:spcBef>
              <a:spcAft>
                <a:spcPts val="0"/>
              </a:spcAft>
            </a:pPr>
            <a:r>
              <a:rPr lang="en-US" sz="2400" b="1">
                <a:effectLst/>
                <a:ea typeface="Times New Roman" panose="02020603050405020304" pitchFamily="18" charset="0"/>
                <a:cs typeface="Arial" panose="020B0604020202020204" pitchFamily="34" charset="0"/>
              </a:rPr>
              <a:t>Intra-Facility</a:t>
            </a:r>
            <a:r>
              <a:rPr lang="en-US" sz="2400">
                <a:solidFill>
                  <a:srgbClr val="00B050"/>
                </a:solidFill>
                <a:effectLst/>
                <a:ea typeface="Times New Roman" panose="02020603050405020304" pitchFamily="18" charset="0"/>
                <a:cs typeface="Arial" panose="020B0604020202020204" pitchFamily="34" charset="0"/>
              </a:rPr>
              <a:t> </a:t>
            </a:r>
            <a:endParaRPr lang="en-US" sz="2400">
              <a:solidFill>
                <a:srgbClr val="000000"/>
              </a:solidFill>
              <a:effectLst/>
              <a:ea typeface="Times New Roman" panose="02020603050405020304" pitchFamily="18" charset="0"/>
              <a:cs typeface="Arial" panose="020B0604020202020204" pitchFamily="34" charset="0"/>
            </a:endParaRPr>
          </a:p>
          <a:p>
            <a:pPr marL="0" marR="0">
              <a:spcBef>
                <a:spcPts val="600"/>
              </a:spcBef>
              <a:spcAft>
                <a:spcPts val="0"/>
              </a:spcAft>
            </a:pPr>
            <a:r>
              <a:rPr lang="en-US">
                <a:solidFill>
                  <a:srgbClr val="000000"/>
                </a:solidFill>
                <a:effectLst/>
                <a:ea typeface="Times New Roman" panose="02020603050405020304" pitchFamily="18" charset="0"/>
                <a:cs typeface="Arial" panose="020B0604020202020204" pitchFamily="34" charset="0"/>
              </a:rPr>
              <a:t>Facilit</a:t>
            </a:r>
            <a:r>
              <a:rPr lang="en-US">
                <a:solidFill>
                  <a:srgbClr val="000000"/>
                </a:solidFill>
                <a:ea typeface="Times New Roman" panose="02020603050405020304" pitchFamily="18" charset="0"/>
                <a:cs typeface="Arial" panose="020B0604020202020204" pitchFamily="34" charset="0"/>
              </a:rPr>
              <a:t>y has an emergency department, GBV specialist, and/or other needed services. </a:t>
            </a:r>
          </a:p>
          <a:p>
            <a:pPr marL="0" marR="0">
              <a:spcBef>
                <a:spcPts val="0"/>
              </a:spcBef>
              <a:spcAft>
                <a:spcPts val="0"/>
              </a:spcAft>
            </a:pPr>
            <a:endParaRPr lang="en-US">
              <a:solidFill>
                <a:srgbClr val="000000"/>
              </a:solidFill>
              <a:effectLst/>
              <a:ea typeface="Times New Roman" panose="02020603050405020304" pitchFamily="18" charset="0"/>
              <a:cs typeface="Arial" panose="020B0604020202020204" pitchFamily="34" charset="0"/>
            </a:endParaRPr>
          </a:p>
          <a:p>
            <a:pPr marL="0" marR="0">
              <a:spcBef>
                <a:spcPts val="0"/>
              </a:spcBef>
              <a:spcAft>
                <a:spcPts val="0"/>
              </a:spcAft>
            </a:pPr>
            <a:r>
              <a:rPr lang="en-US">
                <a:solidFill>
                  <a:srgbClr val="000000"/>
                </a:solidFill>
                <a:ea typeface="Times New Roman" panose="02020603050405020304" pitchFamily="18" charset="0"/>
                <a:cs typeface="Arial" panose="020B0604020202020204" pitchFamily="34" charset="0"/>
              </a:rPr>
              <a:t>Client has declined legal referral and is seeking medical aid only. </a:t>
            </a:r>
            <a:endParaRPr lang="en-US">
              <a:effectLst/>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CD8F5A38-B823-4460-A7F4-996C6DA14A18}"/>
              </a:ext>
            </a:extLst>
          </p:cNvPr>
          <p:cNvSpPr txBox="1"/>
          <p:nvPr/>
        </p:nvSpPr>
        <p:spPr>
          <a:xfrm>
            <a:off x="6874561" y="1496292"/>
            <a:ext cx="4572000" cy="3493264"/>
          </a:xfrm>
          <a:prstGeom prst="rect">
            <a:avLst/>
          </a:prstGeom>
          <a:noFill/>
        </p:spPr>
        <p:txBody>
          <a:bodyPr wrap="square">
            <a:spAutoFit/>
          </a:bodyPr>
          <a:lstStyle/>
          <a:p>
            <a:pPr marL="0" marR="0" algn="just"/>
            <a:r>
              <a:rPr lang="en-US" sz="2400" b="1">
                <a:effectLst/>
                <a:ea typeface="Times New Roman" panose="02020603050405020304" pitchFamily="18" charset="0"/>
                <a:cs typeface="Arial" panose="020B0604020202020204" pitchFamily="34" charset="0"/>
              </a:rPr>
              <a:t>Inter-Facility </a:t>
            </a:r>
            <a:endParaRPr lang="en-US" sz="2400">
              <a:effectLst/>
              <a:ea typeface="Times New Roman" panose="02020603050405020304" pitchFamily="18" charset="0"/>
              <a:cs typeface="Arial" panose="020B0604020202020204" pitchFamily="34" charset="0"/>
            </a:endParaRPr>
          </a:p>
          <a:p>
            <a:pPr marL="0" marR="0">
              <a:spcBef>
                <a:spcPts val="600"/>
              </a:spcBef>
              <a:spcAft>
                <a:spcPts val="600"/>
              </a:spcAft>
            </a:pPr>
            <a:r>
              <a:rPr lang="en-US">
                <a:effectLst/>
                <a:ea typeface="Times New Roman" panose="02020603050405020304" pitchFamily="18" charset="0"/>
                <a:cs typeface="Arial" panose="020B0604020202020204" pitchFamily="34" charset="0"/>
              </a:rPr>
              <a:t>Client has need and desire for full case management and the full scope of an OCC cell. </a:t>
            </a:r>
            <a:br>
              <a:rPr lang="en-US">
                <a:effectLst/>
                <a:ea typeface="Times New Roman" panose="02020603050405020304" pitchFamily="18" charset="0"/>
                <a:cs typeface="Arial" panose="020B0604020202020204" pitchFamily="34" charset="0"/>
              </a:rPr>
            </a:br>
            <a:br>
              <a:rPr lang="en-US">
                <a:effectLst/>
                <a:ea typeface="Times New Roman" panose="02020603050405020304" pitchFamily="18" charset="0"/>
                <a:cs typeface="Arial" panose="020B0604020202020204" pitchFamily="34" charset="0"/>
              </a:rPr>
            </a:br>
            <a:r>
              <a:rPr lang="en-US">
                <a:effectLst/>
                <a:ea typeface="Times New Roman" panose="02020603050405020304" pitchFamily="18" charset="0"/>
                <a:cs typeface="Arial" panose="020B0604020202020204" pitchFamily="34" charset="0"/>
              </a:rPr>
              <a:t>FP service facility does not house:</a:t>
            </a:r>
          </a:p>
          <a:p>
            <a:pPr marL="285750" marR="0" indent="-285750">
              <a:spcBef>
                <a:spcPts val="600"/>
              </a:spcBef>
              <a:spcAft>
                <a:spcPts val="600"/>
              </a:spcAft>
              <a:buFont typeface="Arial" panose="020B0604020202020204" pitchFamily="34" charset="0"/>
              <a:buChar char="•"/>
            </a:pPr>
            <a:r>
              <a:rPr lang="en-US">
                <a:effectLst/>
                <a:ea typeface="Times New Roman" panose="02020603050405020304" pitchFamily="18" charset="0"/>
                <a:cs typeface="Arial" panose="020B0604020202020204" pitchFamily="34" charset="0"/>
              </a:rPr>
              <a:t>GBV subject matter expert</a:t>
            </a:r>
          </a:p>
          <a:p>
            <a:pPr marL="285750" marR="0" indent="-285750">
              <a:spcBef>
                <a:spcPts val="600"/>
              </a:spcBef>
              <a:spcAft>
                <a:spcPts val="600"/>
              </a:spcAft>
              <a:buFont typeface="Arial" panose="020B0604020202020204" pitchFamily="34" charset="0"/>
              <a:buChar char="•"/>
            </a:pPr>
            <a:r>
              <a:rPr lang="en-US">
                <a:effectLst/>
                <a:ea typeface="Times New Roman" panose="02020603050405020304" pitchFamily="18" charset="0"/>
                <a:cs typeface="Arial" panose="020B0604020202020204" pitchFamily="34" charset="0"/>
              </a:rPr>
              <a:t>Necessary equipment and/or commodities for treatment</a:t>
            </a:r>
          </a:p>
          <a:p>
            <a:pPr marL="285750" marR="0" indent="-285750">
              <a:spcBef>
                <a:spcPts val="600"/>
              </a:spcBef>
              <a:spcAft>
                <a:spcPts val="600"/>
              </a:spcAft>
              <a:buFont typeface="Arial" panose="020B0604020202020204" pitchFamily="34" charset="0"/>
              <a:buChar char="•"/>
            </a:pPr>
            <a:r>
              <a:rPr lang="en-US">
                <a:effectLst/>
                <a:ea typeface="Times New Roman" panose="02020603050405020304" pitchFamily="18" charset="0"/>
                <a:cs typeface="Arial" panose="020B0604020202020204" pitchFamily="34" charset="0"/>
              </a:rPr>
              <a:t>Capacity to protect confidentiality of the client</a:t>
            </a:r>
          </a:p>
        </p:txBody>
      </p:sp>
      <p:pic>
        <p:nvPicPr>
          <p:cNvPr id="3" name="Picture 2">
            <a:extLst>
              <a:ext uri="{FF2B5EF4-FFF2-40B4-BE49-F238E27FC236}">
                <a16:creationId xmlns:a16="http://schemas.microsoft.com/office/drawing/2014/main" id="{C8F78FDC-A207-E4E0-A171-0458E0B04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9B2E7DC7-6BF2-DC13-FB40-A11ED37C7316}"/>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9E28556-20CE-8FED-5751-E3760C1689C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788B2C64-E1C9-E9D8-DCDB-4EBADF9F1B01}"/>
              </a:ext>
            </a:extLst>
          </p:cNvPr>
          <p:cNvSpPr txBox="1">
            <a:spLocks/>
          </p:cNvSpPr>
          <p:nvPr/>
        </p:nvSpPr>
        <p:spPr>
          <a:xfrm>
            <a:off x="401782" y="230141"/>
            <a:ext cx="11388436"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Intra-Facility versus Inter-Facility Referral</a:t>
            </a:r>
          </a:p>
        </p:txBody>
      </p:sp>
      <p:cxnSp>
        <p:nvCxnSpPr>
          <p:cNvPr id="13" name="Straight Connector 12">
            <a:extLst>
              <a:ext uri="{FF2B5EF4-FFF2-40B4-BE49-F238E27FC236}">
                <a16:creationId xmlns:a16="http://schemas.microsoft.com/office/drawing/2014/main" id="{6102B14C-9005-46D4-6F69-A74646BFBC74}"/>
              </a:ext>
            </a:extLst>
          </p:cNvPr>
          <p:cNvCxnSpPr/>
          <p:nvPr/>
        </p:nvCxnSpPr>
        <p:spPr>
          <a:xfrm>
            <a:off x="6096000" y="1508760"/>
            <a:ext cx="0" cy="434570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8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52416-D523-B236-35F3-4946E0317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791C25BA-8A38-623F-932A-85E59BFFAE7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514C0E3-F348-B596-384E-322BBEF4195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9D080FF-A6CD-9CA9-834E-DB7101A71DBA}"/>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2AF102-E54E-D603-EA44-215F404DEFE9}"/>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Role Play 7: Web of Referrals</a:t>
            </a:r>
            <a:endParaRPr lang="en-US" sz="340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06D0518-E744-634E-0E41-E2B3887AA951}"/>
              </a:ext>
            </a:extLst>
          </p:cNvPr>
          <p:cNvSpPr txBox="1"/>
          <p:nvPr/>
        </p:nvSpPr>
        <p:spPr>
          <a:xfrm>
            <a:off x="2111829" y="2873828"/>
            <a:ext cx="7641771" cy="1600566"/>
          </a:xfrm>
          <a:prstGeom prst="rect">
            <a:avLst/>
          </a:prstGeom>
          <a:noFill/>
        </p:spPr>
        <p:txBody>
          <a:bodyPr wrap="square" rtlCol="0">
            <a:spAutoFit/>
          </a:bodyPr>
          <a:lstStyle/>
          <a:p>
            <a:pPr algn="ctr">
              <a:lnSpc>
                <a:spcPct val="110000"/>
              </a:lnSpc>
            </a:pPr>
            <a:r>
              <a:rPr lang="en-US" sz="2400">
                <a:solidFill>
                  <a:schemeClr val="tx1">
                    <a:lumMod val="85000"/>
                    <a:lumOff val="15000"/>
                  </a:schemeClr>
                </a:solidFill>
                <a:latin typeface="Calibri" panose="020F0502020204030204" pitchFamily="34" charset="0"/>
                <a:ea typeface="Calibri" panose="020F0502020204030204" pitchFamily="34" charset="0"/>
                <a:cs typeface="Vrinda" panose="020B0502040204020203" pitchFamily="34" charset="0"/>
              </a:rPr>
              <a:t>Let’s </a:t>
            </a:r>
            <a:r>
              <a:rPr lang="en-US"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better understand and gain empathy for </a:t>
            </a:r>
            <a:r>
              <a:rPr lang="en-GB"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how uncoordinated systems and too much specialization can make referrals burdensome for a survivor of GBV</a:t>
            </a:r>
            <a:r>
              <a:rPr lang="en-US"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a:t>
            </a:r>
          </a:p>
          <a:p>
            <a:pPr algn="ctr">
              <a:lnSpc>
                <a:spcPct val="110000"/>
              </a:lnSpc>
            </a:pPr>
            <a:endParaRPr lang="en-US">
              <a:solidFill>
                <a:schemeClr val="tx1">
                  <a:lumMod val="85000"/>
                  <a:lumOff val="15000"/>
                </a:schemeClr>
              </a:solidFill>
            </a:endParaRPr>
          </a:p>
        </p:txBody>
      </p:sp>
    </p:spTree>
    <p:extLst>
      <p:ext uri="{BB962C8B-B14F-4D97-AF65-F5344CB8AC3E}">
        <p14:creationId xmlns:p14="http://schemas.microsoft.com/office/powerpoint/2010/main" val="276074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DC302914-8EB6-254C-B5E4-9675847E38DF}"/>
              </a:ext>
            </a:extLst>
          </p:cNvPr>
          <p:cNvSpPr txBox="1">
            <a:spLocks/>
          </p:cNvSpPr>
          <p:nvPr/>
        </p:nvSpPr>
        <p:spPr>
          <a:xfrm>
            <a:off x="-4064" y="416104"/>
            <a:ext cx="12192000"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Forms and Formats of GBV Recording and Reporting</a:t>
            </a:r>
          </a:p>
        </p:txBody>
      </p:sp>
      <p:pic>
        <p:nvPicPr>
          <p:cNvPr id="13" name="Picture 12">
            <a:extLst>
              <a:ext uri="{FF2B5EF4-FFF2-40B4-BE49-F238E27FC236}">
                <a16:creationId xmlns:a16="http://schemas.microsoft.com/office/drawing/2014/main" id="{13D4B836-99B7-F08F-5139-0541CAD56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4" name="Rectangle 13">
            <a:extLst>
              <a:ext uri="{FF2B5EF4-FFF2-40B4-BE49-F238E27FC236}">
                <a16:creationId xmlns:a16="http://schemas.microsoft.com/office/drawing/2014/main" id="{D1C4A4CF-9AF3-C1C4-11A4-FAF0FA5B6BE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99291DD-9926-59B0-A634-72E97110501A}"/>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29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D09AF82B-9F71-E749-A7DA-7D86D2C2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1305053"/>
            <a:ext cx="6934200" cy="4542578"/>
          </a:xfrm>
          <a:prstGeom prst="rect">
            <a:avLst/>
          </a:prstGeom>
        </p:spPr>
      </p:pic>
      <p:sp>
        <p:nvSpPr>
          <p:cNvPr id="7" name="TextBox 6">
            <a:extLst>
              <a:ext uri="{FF2B5EF4-FFF2-40B4-BE49-F238E27FC236}">
                <a16:creationId xmlns:a16="http://schemas.microsoft.com/office/drawing/2014/main" id="{B4C8B42C-788A-A59B-0358-D59C3DB8E4FD}"/>
              </a:ext>
            </a:extLst>
          </p:cNvPr>
          <p:cNvSpPr txBox="1"/>
          <p:nvPr/>
        </p:nvSpPr>
        <p:spPr>
          <a:xfrm>
            <a:off x="2449286" y="5838251"/>
            <a:ext cx="6101442" cy="307777"/>
          </a:xfrm>
          <a:prstGeom prst="rect">
            <a:avLst/>
          </a:prstGeom>
          <a:noFill/>
        </p:spPr>
        <p:txBody>
          <a:bodyPr wrap="square">
            <a:spAutoFit/>
          </a:bodyPr>
          <a:lstStyle/>
          <a:p>
            <a:pPr marL="0" marR="0">
              <a:spcBef>
                <a:spcPts val="0"/>
              </a:spcBef>
              <a:spcAft>
                <a:spcPts val="600"/>
              </a:spcAft>
            </a:pPr>
            <a:r>
              <a:rPr lang="en-US" sz="1400" i="1">
                <a:solidFill>
                  <a:srgbClr val="224494"/>
                </a:solidFill>
                <a:effectLst/>
                <a:latin typeface="Calibri" panose="020F0502020204030204" pitchFamily="34" charset="0"/>
                <a:ea typeface="Calibri" panose="020F0502020204030204" pitchFamily="34" charset="0"/>
                <a:cs typeface="Vrinda" panose="020B0502040204020203" pitchFamily="34" charset="0"/>
              </a:rPr>
              <a:t>Source: Pathfinder International</a:t>
            </a:r>
            <a:endPar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57774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BA3DA-D090-7428-7ED9-606999146CA3}"/>
              </a:ext>
            </a:extLst>
          </p:cNvPr>
          <p:cNvPicPr/>
          <p:nvPr/>
        </p:nvPicPr>
        <p:blipFill>
          <a:blip r:embed="rId2">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3" name="Shape 15190">
            <a:extLst>
              <a:ext uri="{FF2B5EF4-FFF2-40B4-BE49-F238E27FC236}">
                <a16:creationId xmlns:a16="http://schemas.microsoft.com/office/drawing/2014/main" id="{7BEA9F4C-BB13-6940-8D3E-03CB3A9F2C5D}"/>
              </a:ext>
            </a:extLst>
          </p:cNvPr>
          <p:cNvSpPr/>
          <p:nvPr/>
        </p:nvSpPr>
        <p:spPr>
          <a:xfrm>
            <a:off x="8128" y="3916392"/>
            <a:ext cx="12192000" cy="2372896"/>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AB5E295-2970-4A1F-1D78-C49424D77627}"/>
              </a:ext>
            </a:extLst>
          </p:cNvPr>
          <p:cNvSpPr txBox="1">
            <a:spLocks/>
          </p:cNvSpPr>
          <p:nvPr/>
        </p:nvSpPr>
        <p:spPr>
          <a:xfrm>
            <a:off x="300227" y="5055626"/>
            <a:ext cx="11191809" cy="8292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4800" b="1">
                <a:solidFill>
                  <a:schemeClr val="bg1"/>
                </a:solidFill>
                <a:latin typeface="Calibri" panose="020F0502020204030204" pitchFamily="34" charset="0"/>
                <a:cs typeface="Calibri" panose="020F0502020204030204" pitchFamily="34" charset="0"/>
              </a:rPr>
              <a:t>GBV-Responsive FP and SRH Service Provision</a:t>
            </a:r>
          </a:p>
        </p:txBody>
      </p:sp>
      <p:sp>
        <p:nvSpPr>
          <p:cNvPr id="5" name="Title 1">
            <a:extLst>
              <a:ext uri="{FF2B5EF4-FFF2-40B4-BE49-F238E27FC236}">
                <a16:creationId xmlns:a16="http://schemas.microsoft.com/office/drawing/2014/main" id="{CF2FE4FA-D885-9FEE-D048-6EE277BB1CED}"/>
              </a:ext>
            </a:extLst>
          </p:cNvPr>
          <p:cNvSpPr txBox="1">
            <a:spLocks/>
          </p:cNvSpPr>
          <p:nvPr/>
        </p:nvSpPr>
        <p:spPr>
          <a:xfrm>
            <a:off x="300228" y="4227282"/>
            <a:ext cx="10515600" cy="10304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3</a:t>
            </a:r>
          </a:p>
        </p:txBody>
      </p:sp>
      <p:sp>
        <p:nvSpPr>
          <p:cNvPr id="6" name="Rectangle 5">
            <a:extLst>
              <a:ext uri="{FF2B5EF4-FFF2-40B4-BE49-F238E27FC236}">
                <a16:creationId xmlns:a16="http://schemas.microsoft.com/office/drawing/2014/main" id="{410192E7-FC99-1013-4631-F1E9DC15BDE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616FA05-2725-5606-9C61-2A6AF491833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69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52416-D523-B236-35F3-4946E0317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791C25BA-8A38-623F-932A-85E59BFFAE79}"/>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514C0E3-F348-B596-384E-322BBEF4195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C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9D080FF-A6CD-9CA9-834E-DB7101A71DBA}"/>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2AF102-E54E-D603-EA44-215F404DEFE9}"/>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Study 9: Lovely</a:t>
            </a:r>
            <a:endParaRPr lang="en-US" sz="340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DB3E9F8-7883-0113-4ED6-47A7A341574C}"/>
              </a:ext>
            </a:extLst>
          </p:cNvPr>
          <p:cNvSpPr txBox="1"/>
          <p:nvPr/>
        </p:nvSpPr>
        <p:spPr>
          <a:xfrm>
            <a:off x="1767840" y="1789492"/>
            <a:ext cx="9024257" cy="4192045"/>
          </a:xfrm>
          <a:prstGeom prst="rect">
            <a:avLst/>
          </a:prstGeom>
          <a:noFill/>
        </p:spPr>
        <p:txBody>
          <a:bodyPr wrap="square" rtlCol="0">
            <a:spAutoFit/>
          </a:bodyPr>
          <a:lstStyle/>
          <a:p>
            <a:pPr marL="0" marR="0">
              <a:lnSpc>
                <a:spcPct val="110000"/>
              </a:lnSpc>
              <a:spcBef>
                <a:spcPts val="0"/>
              </a:spcBef>
              <a:spcAft>
                <a:spcPts val="600"/>
              </a:spcAft>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Lovely Begum </a:t>
            </a:r>
            <a:r>
              <a:rPr lang="en-US" sz="1800" i="1">
                <a:solidFill>
                  <a:srgbClr val="262626"/>
                </a:solidFill>
                <a:effectLst/>
                <a:latin typeface="Calibri" panose="020F0502020204030204" pitchFamily="34" charset="0"/>
                <a:ea typeface="Calibri" panose="020F0502020204030204" pitchFamily="34" charset="0"/>
                <a:cs typeface="Vrinda" panose="020B0502040204020203" pitchFamily="34" charset="0"/>
              </a:rPr>
              <a:t>(pseudonym)</a:t>
            </a: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 is only 16 years old. Her parents had arranged to have her married to a nearby acquaintance when she turns 18, but a jealous cousin abducted her and forced her into wedlock. She tried to escape to her parents’ home after that the cousin made her isolated from everyone in the family, but her parents explained that because the marriage had been consummated, her previous betrothed will not take her anymore and told her she needed to go back to her husband.  </a:t>
            </a:r>
          </a:p>
          <a:p>
            <a:pPr marL="0" marR="0">
              <a:lnSpc>
                <a:spcPct val="110000"/>
              </a:lnSpc>
              <a:spcBef>
                <a:spcPts val="0"/>
              </a:spcBef>
              <a:spcAft>
                <a:spcPts val="600"/>
              </a:spcAft>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Lovely returns to her husband’s house. Her husband continues to keep her at home and does not allow her to visit her parents anymore. He is angry that she tried to stay at her parents. He yells at Lovely and beats her frequently. He accuses Lovely of not getting pregnant on purpose. </a:t>
            </a:r>
          </a:p>
          <a:p>
            <a:pPr>
              <a:lnSpc>
                <a:spcPct val="110000"/>
              </a:lnSpc>
            </a:pPr>
            <a:r>
              <a:rPr lang="en-US" sz="1800">
                <a:solidFill>
                  <a:srgbClr val="262626"/>
                </a:solidFill>
                <a:effectLst/>
                <a:latin typeface="Calibri" panose="020F0502020204030204" pitchFamily="34" charset="0"/>
                <a:ea typeface="Calibri" panose="020F0502020204030204" pitchFamily="34" charset="0"/>
                <a:cs typeface="Vrinda" panose="020B0502040204020203" pitchFamily="34" charset="0"/>
              </a:rPr>
              <a:t>Finally, after six months of life as a wife, Lovely discovers she is pregnant and goes to the SRH service center to get help for continuing her pregnancy. She is very worried about protecting her precious child in her womb and concerned that the beatings she is receiving at home will harm her child</a:t>
            </a:r>
          </a:p>
        </p:txBody>
      </p:sp>
    </p:spTree>
    <p:extLst>
      <p:ext uri="{BB962C8B-B14F-4D97-AF65-F5344CB8AC3E}">
        <p14:creationId xmlns:p14="http://schemas.microsoft.com/office/powerpoint/2010/main" val="395886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0B697B1-A728-D3CA-F7B1-E6C68AEC1F15}"/>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26" name="Shape 15190">
            <a:extLst>
              <a:ext uri="{FF2B5EF4-FFF2-40B4-BE49-F238E27FC236}">
                <a16:creationId xmlns:a16="http://schemas.microsoft.com/office/drawing/2014/main" id="{9E3AB058-0AA2-D36E-CD29-B7F197D71773}"/>
              </a:ext>
            </a:extLst>
          </p:cNvPr>
          <p:cNvSpPr/>
          <p:nvPr/>
        </p:nvSpPr>
        <p:spPr>
          <a:xfrm>
            <a:off x="8128" y="2584450"/>
            <a:ext cx="12192000" cy="3704838"/>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1E214BD9-E84A-2DCB-2EF1-717E3773F770}"/>
              </a:ext>
            </a:extLst>
          </p:cNvPr>
          <p:cNvSpPr txBox="1">
            <a:spLocks/>
          </p:cNvSpPr>
          <p:nvPr/>
        </p:nvSpPr>
        <p:spPr>
          <a:xfrm>
            <a:off x="300227" y="3657204"/>
            <a:ext cx="11191809" cy="230832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4800" b="1">
                <a:solidFill>
                  <a:schemeClr val="bg1"/>
                </a:solidFill>
                <a:latin typeface="Calibri" panose="020F0502020204030204" pitchFamily="34" charset="0"/>
                <a:cs typeface="Calibri" panose="020F0502020204030204" pitchFamily="34" charset="0"/>
              </a:rPr>
              <a:t>Foundational Knowledge of GBV Case Recording, Documentation, and Record Keeping</a:t>
            </a:r>
          </a:p>
        </p:txBody>
      </p:sp>
      <p:sp>
        <p:nvSpPr>
          <p:cNvPr id="28" name="Title 1">
            <a:extLst>
              <a:ext uri="{FF2B5EF4-FFF2-40B4-BE49-F238E27FC236}">
                <a16:creationId xmlns:a16="http://schemas.microsoft.com/office/drawing/2014/main" id="{AC286A37-1489-D431-17BA-05AD14548BE6}"/>
              </a:ext>
            </a:extLst>
          </p:cNvPr>
          <p:cNvSpPr txBox="1">
            <a:spLocks/>
          </p:cNvSpPr>
          <p:nvPr/>
        </p:nvSpPr>
        <p:spPr>
          <a:xfrm>
            <a:off x="300228" y="2828860"/>
            <a:ext cx="10515600" cy="10304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4</a:t>
            </a:r>
          </a:p>
        </p:txBody>
      </p:sp>
      <p:sp>
        <p:nvSpPr>
          <p:cNvPr id="29" name="Rectangle 28">
            <a:extLst>
              <a:ext uri="{FF2B5EF4-FFF2-40B4-BE49-F238E27FC236}">
                <a16:creationId xmlns:a16="http://schemas.microsoft.com/office/drawing/2014/main" id="{B4891986-5041-B491-CFC8-35D9002FBCB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513A13F2-3B41-9B28-A07B-A1E781ED83D2}"/>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0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CE9555-CB5A-1D5F-524C-C0FC6B5DE6B8}"/>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15" name="Rectangle 14">
            <a:extLst>
              <a:ext uri="{FF2B5EF4-FFF2-40B4-BE49-F238E27FC236}">
                <a16:creationId xmlns:a16="http://schemas.microsoft.com/office/drawing/2014/main" id="{3EE0C0EF-AC7F-D5FC-A3AD-9A841CD371F4}"/>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15190">
            <a:extLst>
              <a:ext uri="{FF2B5EF4-FFF2-40B4-BE49-F238E27FC236}">
                <a16:creationId xmlns:a16="http://schemas.microsoft.com/office/drawing/2014/main" id="{B7E44767-B46F-7EFE-F90F-6B7C8EABFA2E}"/>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6EF338F-58AB-C5AC-9CBE-C280566DAB62}"/>
              </a:ext>
            </a:extLst>
          </p:cNvPr>
          <p:cNvSpPr txBox="1">
            <a:spLocks/>
          </p:cNvSpPr>
          <p:nvPr/>
        </p:nvSpPr>
        <p:spPr>
          <a:xfrm>
            <a:off x="313376" y="2563194"/>
            <a:ext cx="10515600" cy="622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b="1">
                <a:solidFill>
                  <a:srgbClr val="28877C"/>
                </a:solidFill>
                <a:latin typeface="Calibri" panose="020F0502020204030204" pitchFamily="34" charset="0"/>
                <a:ea typeface="Calibri" panose="020F0502020204030204" pitchFamily="34" charset="0"/>
                <a:cs typeface="Vrinda" panose="020B0502040204020203" pitchFamily="34" charset="0"/>
              </a:rPr>
              <a:t>Legality, Protecting Confidentiality, and Reporting GBV</a:t>
            </a:r>
            <a:endParaRPr lang="en-US" sz="3200" b="1">
              <a:solidFill>
                <a:srgbClr val="28877C"/>
              </a:solidFill>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3ED59FF2-BAE3-2265-29AC-EC3FAF6C5F57}"/>
              </a:ext>
            </a:extLst>
          </p:cNvPr>
          <p:cNvSpPr txBox="1">
            <a:spLocks/>
          </p:cNvSpPr>
          <p:nvPr/>
        </p:nvSpPr>
        <p:spPr>
          <a:xfrm>
            <a:off x="313376" y="2103180"/>
            <a:ext cx="10515600" cy="622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4 | SESSION A</a:t>
            </a:r>
          </a:p>
        </p:txBody>
      </p:sp>
      <p:sp>
        <p:nvSpPr>
          <p:cNvPr id="13" name="Rectangle 12">
            <a:extLst>
              <a:ext uri="{FF2B5EF4-FFF2-40B4-BE49-F238E27FC236}">
                <a16:creationId xmlns:a16="http://schemas.microsoft.com/office/drawing/2014/main" id="{E4ADFBBC-C53E-174D-9002-E846666FD23E}"/>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05F4788-674A-1371-B083-40E326D030A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t>
            </a:r>
            <a:r>
              <a:rPr lang="en-US" sz="1600" b="1">
                <a:solidFill>
                  <a:schemeClr val="bg1"/>
                </a:solidFill>
                <a:latin typeface="Calibri" panose="020F0502020204030204" pitchFamily="34" charset="0"/>
                <a:ea typeface="Calibri" panose="020F0502020204030204" pitchFamily="34" charset="0"/>
                <a:cs typeface="Vrinda" panose="020B0502040204020203" pitchFamily="34" charset="0"/>
              </a:rPr>
              <a:t>A</a:t>
            </a: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32</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3F72218-69E3-CD1D-4D21-95CBE0486B12}"/>
              </a:ext>
            </a:extLst>
          </p:cNvPr>
          <p:cNvSpPr txBox="1"/>
          <p:nvPr/>
        </p:nvSpPr>
        <p:spPr>
          <a:xfrm>
            <a:off x="431799" y="3607078"/>
            <a:ext cx="11132671" cy="1354217"/>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indent="-342900">
              <a:spcBef>
                <a:spcPts val="600"/>
              </a:spcBef>
              <a:buFont typeface="Arial" panose="020B0604020202020204" pitchFamily="34" charset="0"/>
              <a:buChar char="•"/>
            </a:pPr>
            <a:r>
              <a:rPr lang="en-US" sz="2400">
                <a:solidFill>
                  <a:srgbClr val="000000"/>
                </a:solidFill>
                <a:cs typeface="Arial" panose="020B0604020202020204" pitchFamily="34" charset="0"/>
              </a:rPr>
              <a:t>Gain an understanding of the legality and reporting aspect of a GBV case identification, notification to primary management and referral</a:t>
            </a:r>
            <a:r>
              <a:rPr lang="en-US" sz="2400">
                <a:ea typeface="+mj-ea"/>
                <a:cs typeface="Arial" panose="020B0604020202020204" pitchFamily="34" charset="0"/>
              </a:rPr>
              <a:t>  </a:t>
            </a:r>
            <a:endParaRPr lang="en-US" sz="2400">
              <a:cs typeface="Arial" panose="020B0604020202020204" pitchFamily="34" charset="0"/>
            </a:endParaRPr>
          </a:p>
        </p:txBody>
      </p:sp>
    </p:spTree>
    <p:extLst>
      <p:ext uri="{BB962C8B-B14F-4D97-AF65-F5344CB8AC3E}">
        <p14:creationId xmlns:p14="http://schemas.microsoft.com/office/powerpoint/2010/main" val="1580180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AE641-5C33-4498-BF70-C2158208253E}"/>
              </a:ext>
            </a:extLst>
          </p:cNvPr>
          <p:cNvSpPr>
            <a:spLocks noGrp="1"/>
          </p:cNvSpPr>
          <p:nvPr>
            <p:ph idx="1"/>
          </p:nvPr>
        </p:nvSpPr>
        <p:spPr>
          <a:xfrm>
            <a:off x="1846507" y="2041176"/>
            <a:ext cx="8490857" cy="2775647"/>
          </a:xfrm>
        </p:spPr>
        <p:txBody>
          <a:bodyPr>
            <a:normAutofit/>
          </a:bodyPr>
          <a:lstStyle/>
          <a:p>
            <a:pPr marL="0" marR="0" indent="0">
              <a:lnSpc>
                <a:spcPct val="110000"/>
              </a:lnSpc>
              <a:spcBef>
                <a:spcPts val="0"/>
              </a:spcBef>
              <a:spcAft>
                <a:spcPts val="600"/>
              </a:spcAft>
              <a:buNone/>
            </a:pPr>
            <a:r>
              <a:rPr lang="en-US"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Legality is an act, agreement, or contract that is consistent with the law or state of being lawful or unlawful in a given jurisdiction, and the construct of power. Legal assistance describes a range of legal services, from the provision of generic legal information and advice to representation by a legal professional in court.</a:t>
            </a:r>
          </a:p>
        </p:txBody>
      </p:sp>
      <p:pic>
        <p:nvPicPr>
          <p:cNvPr id="10" name="Picture 9">
            <a:extLst>
              <a:ext uri="{FF2B5EF4-FFF2-40B4-BE49-F238E27FC236}">
                <a16:creationId xmlns:a16="http://schemas.microsoft.com/office/drawing/2014/main" id="{D6539A93-A032-1B36-7BC3-79197DCDC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1" name="Rectangle 10">
            <a:extLst>
              <a:ext uri="{FF2B5EF4-FFF2-40B4-BE49-F238E27FC236}">
                <a16:creationId xmlns:a16="http://schemas.microsoft.com/office/drawing/2014/main" id="{B0C2083E-ECCF-EB06-2287-A78015EE0FF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B24D446-989D-4AFD-7A18-68723F17757D}"/>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33</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Title 11">
            <a:extLst>
              <a:ext uri="{FF2B5EF4-FFF2-40B4-BE49-F238E27FC236}">
                <a16:creationId xmlns:a16="http://schemas.microsoft.com/office/drawing/2014/main" id="{DB22716A-B31F-8A15-FC9D-A785FF648C52}"/>
              </a:ext>
            </a:extLst>
          </p:cNvPr>
          <p:cNvSpPr txBox="1">
            <a:spLocks/>
          </p:cNvSpPr>
          <p:nvPr/>
        </p:nvSpPr>
        <p:spPr>
          <a:xfrm>
            <a:off x="-4065" y="863681"/>
            <a:ext cx="12192000"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Defining “Legality”</a:t>
            </a:r>
          </a:p>
        </p:txBody>
      </p:sp>
    </p:spTree>
    <p:extLst>
      <p:ext uri="{BB962C8B-B14F-4D97-AF65-F5344CB8AC3E}">
        <p14:creationId xmlns:p14="http://schemas.microsoft.com/office/powerpoint/2010/main" val="135486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AE641-5C33-4498-BF70-C2158208253E}"/>
              </a:ext>
            </a:extLst>
          </p:cNvPr>
          <p:cNvSpPr>
            <a:spLocks noGrp="1"/>
          </p:cNvSpPr>
          <p:nvPr>
            <p:ph idx="1"/>
          </p:nvPr>
        </p:nvSpPr>
        <p:spPr>
          <a:xfrm>
            <a:off x="990601" y="1933736"/>
            <a:ext cx="10357624" cy="3404186"/>
          </a:xfrm>
        </p:spPr>
        <p:txBody>
          <a:bodyPr>
            <a:noAutofit/>
          </a:bodyPr>
          <a:lstStyle/>
          <a:p>
            <a:pPr>
              <a:lnSpc>
                <a:spcPct val="110000"/>
              </a:lnSpc>
              <a:spcBef>
                <a:spcPts val="600"/>
              </a:spcBef>
              <a:spcAft>
                <a:spcPts val="1000"/>
              </a:spcAft>
            </a:pPr>
            <a:r>
              <a:rPr lang="en-US" sz="2400">
                <a:solidFill>
                  <a:schemeClr val="tx1">
                    <a:lumMod val="85000"/>
                    <a:lumOff val="15000"/>
                  </a:schemeClr>
                </a:solidFill>
                <a:cs typeface="Arial" panose="020B0604020202020204" pitchFamily="34" charset="0"/>
              </a:rPr>
              <a:t>Health care providers do </a:t>
            </a:r>
            <a:r>
              <a:rPr lang="en-US" sz="2400" u="sng">
                <a:solidFill>
                  <a:schemeClr val="tx1">
                    <a:lumMod val="85000"/>
                    <a:lumOff val="15000"/>
                  </a:schemeClr>
                </a:solidFill>
                <a:cs typeface="Arial" panose="020B0604020202020204" pitchFamily="34" charset="0"/>
              </a:rPr>
              <a:t>not</a:t>
            </a:r>
            <a:r>
              <a:rPr lang="en-US" sz="2400">
                <a:solidFill>
                  <a:schemeClr val="tx1">
                    <a:lumMod val="85000"/>
                    <a:lumOff val="15000"/>
                  </a:schemeClr>
                </a:solidFill>
                <a:cs typeface="Arial" panose="020B0604020202020204" pitchFamily="34" charset="0"/>
              </a:rPr>
              <a:t> have a legal mandate to report GBV. You should only report cases to judicial authorities if and with a client’s written consent.  </a:t>
            </a:r>
          </a:p>
          <a:p>
            <a:pPr>
              <a:lnSpc>
                <a:spcPct val="110000"/>
              </a:lnSpc>
              <a:spcBef>
                <a:spcPts val="600"/>
              </a:spcBef>
              <a:spcAft>
                <a:spcPts val="1000"/>
              </a:spcAft>
            </a:pPr>
            <a:r>
              <a:rPr lang="en-US" sz="2400">
                <a:solidFill>
                  <a:schemeClr val="tx1">
                    <a:lumMod val="85000"/>
                    <a:lumOff val="15000"/>
                  </a:schemeClr>
                </a:solidFill>
                <a:cs typeface="Arial" panose="020B0604020202020204" pitchFamily="34" charset="0"/>
              </a:rPr>
              <a:t>Documentation of disclosure, injuries, or other medical records may become evidence in the event a survivor chooses to file a legal complaint and prosecution follows. </a:t>
            </a:r>
          </a:p>
          <a:p>
            <a:pPr>
              <a:lnSpc>
                <a:spcPct val="110000"/>
              </a:lnSpc>
              <a:spcBef>
                <a:spcPts val="600"/>
              </a:spcBef>
              <a:spcAft>
                <a:spcPts val="1000"/>
              </a:spcAft>
            </a:pPr>
            <a:r>
              <a:rPr lang="en-US" sz="2400">
                <a:solidFill>
                  <a:schemeClr val="tx1">
                    <a:lumMod val="85000"/>
                    <a:lumOff val="15000"/>
                  </a:schemeClr>
                </a:solidFill>
                <a:cs typeface="Arial" panose="020B0604020202020204" pitchFamily="34" charset="0"/>
              </a:rPr>
              <a:t>Universal provision of referral options and GBV services available is not legally required but is ethically mandated. </a:t>
            </a:r>
          </a:p>
        </p:txBody>
      </p:sp>
      <p:pic>
        <p:nvPicPr>
          <p:cNvPr id="10" name="Picture 9">
            <a:extLst>
              <a:ext uri="{FF2B5EF4-FFF2-40B4-BE49-F238E27FC236}">
                <a16:creationId xmlns:a16="http://schemas.microsoft.com/office/drawing/2014/main" id="{7AABC304-1328-B601-8882-F72D357F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1" name="Rectangle 10">
            <a:extLst>
              <a:ext uri="{FF2B5EF4-FFF2-40B4-BE49-F238E27FC236}">
                <a16:creationId xmlns:a16="http://schemas.microsoft.com/office/drawing/2014/main" id="{50A0B28C-C976-4975-9AF8-649CAF35526F}"/>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B09F49D-CCD1-E991-E85D-C655B2D0D92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3" name="Title 11">
            <a:extLst>
              <a:ext uri="{FF2B5EF4-FFF2-40B4-BE49-F238E27FC236}">
                <a16:creationId xmlns:a16="http://schemas.microsoft.com/office/drawing/2014/main" id="{F5A46E2F-6BCB-CB4F-E103-7D71438C35DE}"/>
              </a:ext>
            </a:extLst>
          </p:cNvPr>
          <p:cNvSpPr txBox="1">
            <a:spLocks/>
          </p:cNvSpPr>
          <p:nvPr/>
        </p:nvSpPr>
        <p:spPr>
          <a:xfrm>
            <a:off x="-4064" y="839741"/>
            <a:ext cx="12196064"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200" b="1">
                <a:solidFill>
                  <a:srgbClr val="224494"/>
                </a:solidFill>
                <a:latin typeface="+mn-lt"/>
                <a:cs typeface="Arial" panose="020B0604020202020204" pitchFamily="34" charset="0"/>
              </a:rPr>
              <a:t>Legal Considerations for FP and SRH Providers Around GBV</a:t>
            </a:r>
          </a:p>
        </p:txBody>
      </p:sp>
    </p:spTree>
    <p:extLst>
      <p:ext uri="{BB962C8B-B14F-4D97-AF65-F5344CB8AC3E}">
        <p14:creationId xmlns:p14="http://schemas.microsoft.com/office/powerpoint/2010/main" val="165249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D5A42B8-925E-DEF3-B03C-101299A9D793}"/>
              </a:ext>
            </a:extLst>
          </p:cNvPr>
          <p:cNvSpPr/>
          <p:nvPr/>
        </p:nvSpPr>
        <p:spPr>
          <a:xfrm>
            <a:off x="6248400" y="1823335"/>
            <a:ext cx="4904148" cy="4023003"/>
          </a:xfrm>
          <a:prstGeom prst="rect">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7EE38E72-CF8A-4D6C-A296-3A9A1CFC56CC}"/>
              </a:ext>
            </a:extLst>
          </p:cNvPr>
          <p:cNvSpPr>
            <a:spLocks noChangeArrowheads="1"/>
          </p:cNvSpPr>
          <p:nvPr/>
        </p:nvSpPr>
        <p:spPr bwMode="auto">
          <a:xfrm>
            <a:off x="152400" y="4840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9C7C2358-01D6-5273-BFAD-C0CBA7727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3" name="Rectangle 12">
            <a:extLst>
              <a:ext uri="{FF2B5EF4-FFF2-40B4-BE49-F238E27FC236}">
                <a16:creationId xmlns:a16="http://schemas.microsoft.com/office/drawing/2014/main" id="{BB958DFA-2BBB-8865-5B0C-29E9564C47F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8AAB9E7-1031-8D21-26B1-986BB5D98F6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Title 11">
            <a:extLst>
              <a:ext uri="{FF2B5EF4-FFF2-40B4-BE49-F238E27FC236}">
                <a16:creationId xmlns:a16="http://schemas.microsoft.com/office/drawing/2014/main" id="{B8864836-016A-9B8F-B8C0-E0C10A33F53C}"/>
              </a:ext>
            </a:extLst>
          </p:cNvPr>
          <p:cNvSpPr txBox="1">
            <a:spLocks/>
          </p:cNvSpPr>
          <p:nvPr/>
        </p:nvSpPr>
        <p:spPr>
          <a:xfrm>
            <a:off x="1379070" y="354420"/>
            <a:ext cx="9425732" cy="1034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Integrating GBV Disclosure and Response Reporting into an FP and SRH Visit</a:t>
            </a:r>
          </a:p>
        </p:txBody>
      </p:sp>
      <p:sp>
        <p:nvSpPr>
          <p:cNvPr id="9" name="TextBox 8">
            <a:extLst>
              <a:ext uri="{FF2B5EF4-FFF2-40B4-BE49-F238E27FC236}">
                <a16:creationId xmlns:a16="http://schemas.microsoft.com/office/drawing/2014/main" id="{C5334751-FFC0-059E-4852-899A34E32E2B}"/>
              </a:ext>
            </a:extLst>
          </p:cNvPr>
          <p:cNvSpPr txBox="1"/>
          <p:nvPr/>
        </p:nvSpPr>
        <p:spPr>
          <a:xfrm>
            <a:off x="6454573" y="2045297"/>
            <a:ext cx="4697975" cy="3801041"/>
          </a:xfrm>
          <a:prstGeom prst="rect">
            <a:avLst/>
          </a:prstGeom>
          <a:noFill/>
        </p:spPr>
        <p:txBody>
          <a:bodyPr wrap="square" rtlCol="0">
            <a:spAutoFit/>
          </a:bodyPr>
          <a:lstStyle/>
          <a:p>
            <a:pPr marL="285750" indent="-285750">
              <a:lnSpc>
                <a:spcPct val="110000"/>
              </a:lnSpc>
              <a:spcAft>
                <a:spcPts val="1000"/>
              </a:spcAft>
              <a:buFont typeface="Arial" panose="020B0604020202020204" pitchFamily="34" charset="0"/>
              <a:buChar char="•"/>
            </a:pPr>
            <a:r>
              <a:rPr lang="en-US" sz="2000">
                <a:solidFill>
                  <a:schemeClr val="bg1"/>
                </a:solidFill>
              </a:rPr>
              <a:t>Use separate forms provided. GBV disclosures should NOT be noted in the regular FP register. </a:t>
            </a:r>
          </a:p>
          <a:p>
            <a:pPr marL="285750" indent="-285750">
              <a:lnSpc>
                <a:spcPct val="110000"/>
              </a:lnSpc>
              <a:spcAft>
                <a:spcPts val="1000"/>
              </a:spcAft>
              <a:buFont typeface="Arial" panose="020B0604020202020204" pitchFamily="34" charset="0"/>
              <a:buChar char="•"/>
            </a:pPr>
            <a:r>
              <a:rPr lang="en-US" sz="2000">
                <a:solidFill>
                  <a:schemeClr val="bg1"/>
                </a:solidFill>
              </a:rPr>
              <a:t>Immediately following the visit, place your documentation form in an assigned, locked storage space.</a:t>
            </a:r>
          </a:p>
          <a:p>
            <a:pPr marL="285750" indent="-285750">
              <a:lnSpc>
                <a:spcPct val="110000"/>
              </a:lnSpc>
              <a:spcAft>
                <a:spcPts val="1000"/>
              </a:spcAft>
              <a:buFont typeface="Arial" panose="020B0604020202020204" pitchFamily="34" charset="0"/>
              <a:buChar char="•"/>
            </a:pPr>
            <a:r>
              <a:rPr lang="en-US" sz="2000">
                <a:solidFill>
                  <a:schemeClr val="bg1"/>
                </a:solidFill>
              </a:rPr>
              <a:t>Document in three places: confidential client record, referral slip, and anonymized facility log.</a:t>
            </a:r>
          </a:p>
          <a:p>
            <a:endParaRPr lang="en-US">
              <a:solidFill>
                <a:schemeClr val="bg1"/>
              </a:solidFill>
            </a:endParaRPr>
          </a:p>
        </p:txBody>
      </p:sp>
      <p:sp>
        <p:nvSpPr>
          <p:cNvPr id="11" name="TextBox 10">
            <a:extLst>
              <a:ext uri="{FF2B5EF4-FFF2-40B4-BE49-F238E27FC236}">
                <a16:creationId xmlns:a16="http://schemas.microsoft.com/office/drawing/2014/main" id="{8CDD6F98-A68D-45AD-B3B3-7235622FB919}"/>
              </a:ext>
            </a:extLst>
          </p:cNvPr>
          <p:cNvSpPr txBox="1"/>
          <p:nvPr/>
        </p:nvSpPr>
        <p:spPr>
          <a:xfrm>
            <a:off x="552316" y="1708016"/>
            <a:ext cx="4185557" cy="369332"/>
          </a:xfrm>
          <a:prstGeom prst="rect">
            <a:avLst/>
          </a:prstGeom>
          <a:noFill/>
        </p:spPr>
        <p:txBody>
          <a:bodyPr wrap="square">
            <a:spAutoFit/>
          </a:bodyPr>
          <a:lstStyle/>
          <a:p>
            <a:pPr marL="457200" marR="0">
              <a:spcBef>
                <a:spcPts val="1200"/>
              </a:spcBef>
              <a:spcAft>
                <a:spcPts val="300"/>
              </a:spcAft>
            </a:pPr>
            <a:r>
              <a:rPr lang="en-US" sz="1800" b="1">
                <a:solidFill>
                  <a:srgbClr val="262626"/>
                </a:solidFill>
                <a:effectLst/>
                <a:latin typeface="Calibri" panose="020F0502020204030204" pitchFamily="34" charset="0"/>
                <a:ea typeface="Calibri" panose="020F0502020204030204" pitchFamily="34" charset="0"/>
                <a:cs typeface="Vrinda" panose="020B0502040204020203" pitchFamily="34" charset="0"/>
              </a:rPr>
              <a:t>What to Include in Your Report</a:t>
            </a:r>
          </a:p>
        </p:txBody>
      </p:sp>
      <p:sp>
        <p:nvSpPr>
          <p:cNvPr id="16" name="TextBox 15">
            <a:extLst>
              <a:ext uri="{FF2B5EF4-FFF2-40B4-BE49-F238E27FC236}">
                <a16:creationId xmlns:a16="http://schemas.microsoft.com/office/drawing/2014/main" id="{6BAA6ED5-9EBA-3178-8852-DFD491D66C97}"/>
              </a:ext>
            </a:extLst>
          </p:cNvPr>
          <p:cNvSpPr txBox="1"/>
          <p:nvPr/>
        </p:nvSpPr>
        <p:spPr>
          <a:xfrm>
            <a:off x="1017680" y="2112861"/>
            <a:ext cx="4558393" cy="3693319"/>
          </a:xfrm>
          <a:prstGeom prst="rect">
            <a:avLst/>
          </a:prstGeom>
          <a:noFill/>
        </p:spPr>
        <p:txBody>
          <a:bodyPr wrap="square">
            <a:spAutoFit/>
          </a:bodyPr>
          <a:lstStyle/>
          <a:p>
            <a:pPr marL="285750" indent="-285750">
              <a:buFont typeface="Arial" panose="020B0604020202020204" pitchFamily="34" charset="0"/>
              <a:buChar char="•"/>
            </a:pPr>
            <a:r>
              <a:rPr lang="en-US">
                <a:solidFill>
                  <a:schemeClr val="tx1">
                    <a:lumMod val="85000"/>
                    <a:lumOff val="15000"/>
                  </a:schemeClr>
                </a:solidFill>
              </a:rPr>
              <a:t>Basic demographic information </a:t>
            </a:r>
          </a:p>
          <a:p>
            <a:pPr marL="285750" indent="-285750">
              <a:buFont typeface="Arial" panose="020B0604020202020204" pitchFamily="34" charset="0"/>
              <a:buChar char="•"/>
            </a:pPr>
            <a:r>
              <a:rPr lang="en-US">
                <a:solidFill>
                  <a:schemeClr val="tx1">
                    <a:lumMod val="85000"/>
                    <a:lumOff val="15000"/>
                  </a:schemeClr>
                </a:solidFill>
              </a:rPr>
              <a:t>Consents obtained </a:t>
            </a:r>
          </a:p>
          <a:p>
            <a:pPr marL="285750" indent="-285750">
              <a:buFont typeface="Arial" panose="020B0604020202020204" pitchFamily="34" charset="0"/>
              <a:buChar char="•"/>
            </a:pPr>
            <a:r>
              <a:rPr lang="en-US">
                <a:solidFill>
                  <a:schemeClr val="tx1">
                    <a:lumMod val="85000"/>
                    <a:lumOff val="15000"/>
                  </a:schemeClr>
                </a:solidFill>
              </a:rPr>
              <a:t>History </a:t>
            </a:r>
          </a:p>
          <a:p>
            <a:pPr marL="285750" indent="-285750">
              <a:buFont typeface="Arial" panose="020B0604020202020204" pitchFamily="34" charset="0"/>
              <a:buChar char="•"/>
            </a:pPr>
            <a:r>
              <a:rPr lang="en-US">
                <a:solidFill>
                  <a:schemeClr val="tx1">
                    <a:lumMod val="85000"/>
                    <a:lumOff val="15000"/>
                  </a:schemeClr>
                </a:solidFill>
              </a:rPr>
              <a:t>Account of the assault </a:t>
            </a:r>
          </a:p>
          <a:p>
            <a:pPr marL="285750" indent="-285750">
              <a:buFont typeface="Arial" panose="020B0604020202020204" pitchFamily="34" charset="0"/>
              <a:buChar char="•"/>
            </a:pPr>
            <a:r>
              <a:rPr lang="en-US">
                <a:solidFill>
                  <a:schemeClr val="tx1">
                    <a:lumMod val="85000"/>
                    <a:lumOff val="15000"/>
                  </a:schemeClr>
                </a:solidFill>
              </a:rPr>
              <a:t>Results of the physical examination	</a:t>
            </a:r>
          </a:p>
          <a:p>
            <a:pPr marL="285750" indent="-285750">
              <a:buFont typeface="Arial" panose="020B0604020202020204" pitchFamily="34" charset="0"/>
              <a:buChar char="•"/>
            </a:pPr>
            <a:r>
              <a:rPr lang="en-US">
                <a:solidFill>
                  <a:schemeClr val="tx1">
                    <a:lumMod val="85000"/>
                    <a:lumOff val="15000"/>
                  </a:schemeClr>
                </a:solidFill>
              </a:rPr>
              <a:t>Tests and results </a:t>
            </a:r>
          </a:p>
          <a:p>
            <a:pPr marL="285750" indent="-285750">
              <a:buFont typeface="Arial" panose="020B0604020202020204" pitchFamily="34" charset="0"/>
              <a:buChar char="•"/>
            </a:pPr>
            <a:r>
              <a:rPr lang="en-US">
                <a:solidFill>
                  <a:schemeClr val="tx1">
                    <a:lumMod val="85000"/>
                    <a:lumOff val="15000"/>
                  </a:schemeClr>
                </a:solidFill>
              </a:rPr>
              <a:t>Treatment plan medication provided or prescribed </a:t>
            </a:r>
          </a:p>
          <a:p>
            <a:pPr marL="285750" indent="-285750">
              <a:buFont typeface="Arial" panose="020B0604020202020204" pitchFamily="34" charset="0"/>
              <a:buChar char="•"/>
            </a:pPr>
            <a:r>
              <a:rPr lang="en-US">
                <a:solidFill>
                  <a:schemeClr val="tx1">
                    <a:lumMod val="85000"/>
                    <a:lumOff val="15000"/>
                  </a:schemeClr>
                </a:solidFill>
              </a:rPr>
              <a:t>Referrals provided</a:t>
            </a:r>
          </a:p>
          <a:p>
            <a:pPr marL="285750" indent="-285750">
              <a:buFont typeface="Arial" panose="020B0604020202020204" pitchFamily="34" charset="0"/>
              <a:buChar char="•"/>
            </a:pPr>
            <a:r>
              <a:rPr lang="en-US">
                <a:solidFill>
                  <a:schemeClr val="tx1">
                    <a:lumMod val="85000"/>
                    <a:lumOff val="15000"/>
                  </a:schemeClr>
                </a:solidFill>
              </a:rPr>
              <a:t>Anonymous code for use in referral communication</a:t>
            </a:r>
          </a:p>
          <a:p>
            <a:pPr marL="285750" indent="-285750">
              <a:buFont typeface="Arial" panose="020B0604020202020204" pitchFamily="34" charset="0"/>
              <a:buChar char="•"/>
            </a:pPr>
            <a:r>
              <a:rPr lang="en-US">
                <a:solidFill>
                  <a:schemeClr val="tx1">
                    <a:lumMod val="85000"/>
                    <a:lumOff val="15000"/>
                  </a:schemeClr>
                </a:solidFill>
              </a:rPr>
              <a:t>Information shared by client</a:t>
            </a:r>
          </a:p>
          <a:p>
            <a:pPr marL="285750" indent="-285750">
              <a:buFont typeface="Arial" panose="020B0604020202020204" pitchFamily="34" charset="0"/>
              <a:buChar char="•"/>
            </a:pPr>
            <a:r>
              <a:rPr lang="en-US">
                <a:solidFill>
                  <a:schemeClr val="tx1">
                    <a:lumMod val="85000"/>
                    <a:lumOff val="15000"/>
                  </a:schemeClr>
                </a:solidFill>
              </a:rPr>
              <a:t>Provider observations</a:t>
            </a:r>
          </a:p>
        </p:txBody>
      </p:sp>
    </p:spTree>
    <p:extLst>
      <p:ext uri="{BB962C8B-B14F-4D97-AF65-F5344CB8AC3E}">
        <p14:creationId xmlns:p14="http://schemas.microsoft.com/office/powerpoint/2010/main" val="298449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B66815-3400-466C-AA6D-67F14903A40D}"/>
              </a:ext>
            </a:extLst>
          </p:cNvPr>
          <p:cNvSpPr txBox="1"/>
          <p:nvPr/>
        </p:nvSpPr>
        <p:spPr>
          <a:xfrm>
            <a:off x="1380672" y="5980662"/>
            <a:ext cx="6096000" cy="276999"/>
          </a:xfrm>
          <a:prstGeom prst="rect">
            <a:avLst/>
          </a:prstGeom>
          <a:noFill/>
        </p:spPr>
        <p:txBody>
          <a:bodyPr wrap="square">
            <a:spAutoFit/>
          </a:bodyPr>
          <a:lstStyle/>
          <a:p>
            <a:pPr>
              <a:spcBef>
                <a:spcPts val="600"/>
              </a:spcBef>
            </a:pPr>
            <a:r>
              <a:rPr lang="en-US" sz="1200">
                <a:solidFill>
                  <a:srgbClr val="224494"/>
                </a:solidFill>
                <a:latin typeface="Calibri" panose="020F0502020204030204" pitchFamily="34" charset="0"/>
                <a:cs typeface="Calibri" panose="020F0502020204030204" pitchFamily="34" charset="0"/>
              </a:rPr>
              <a:t>Source: Pathfinder International </a:t>
            </a:r>
          </a:p>
        </p:txBody>
      </p:sp>
      <p:pic>
        <p:nvPicPr>
          <p:cNvPr id="2" name="Picture 1">
            <a:extLst>
              <a:ext uri="{FF2B5EF4-FFF2-40B4-BE49-F238E27FC236}">
                <a16:creationId xmlns:a16="http://schemas.microsoft.com/office/drawing/2014/main" id="{1C56AE77-0D26-D3A2-93FA-A896CE6E7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4" name="Rectangle 3">
            <a:extLst>
              <a:ext uri="{FF2B5EF4-FFF2-40B4-BE49-F238E27FC236}">
                <a16:creationId xmlns:a16="http://schemas.microsoft.com/office/drawing/2014/main" id="{EA19ED64-1F99-831A-5F4A-5ACFB05C6590}"/>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37A6C3F-2ED7-EA7F-BC71-B8B90C4340C0}"/>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Title 11">
            <a:extLst>
              <a:ext uri="{FF2B5EF4-FFF2-40B4-BE49-F238E27FC236}">
                <a16:creationId xmlns:a16="http://schemas.microsoft.com/office/drawing/2014/main" id="{40527133-EF22-4EFB-3D30-7DCB06567532}"/>
              </a:ext>
            </a:extLst>
          </p:cNvPr>
          <p:cNvSpPr txBox="1">
            <a:spLocks/>
          </p:cNvSpPr>
          <p:nvPr/>
        </p:nvSpPr>
        <p:spPr>
          <a:xfrm>
            <a:off x="346940" y="230141"/>
            <a:ext cx="11489991"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200" b="1">
                <a:solidFill>
                  <a:srgbClr val="224494"/>
                </a:solidFill>
                <a:latin typeface="+mn-lt"/>
                <a:cs typeface="Arial" panose="020B0604020202020204" pitchFamily="34" charset="0"/>
              </a:rPr>
              <a:t>Facility Registers for Recording Cases of GBV</a:t>
            </a:r>
          </a:p>
        </p:txBody>
      </p:sp>
      <p:pic>
        <p:nvPicPr>
          <p:cNvPr id="5" name="Picture 4" descr="Table&#10;&#10;Description automatically generated">
            <a:extLst>
              <a:ext uri="{FF2B5EF4-FFF2-40B4-BE49-F238E27FC236}">
                <a16:creationId xmlns:a16="http://schemas.microsoft.com/office/drawing/2014/main" id="{2A249E29-5346-852F-E668-C2F56ED7B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672" y="1218748"/>
            <a:ext cx="9755414" cy="4761914"/>
          </a:xfrm>
          <a:prstGeom prst="rect">
            <a:avLst/>
          </a:prstGeom>
        </p:spPr>
      </p:pic>
    </p:spTree>
    <p:extLst>
      <p:ext uri="{BB962C8B-B14F-4D97-AF65-F5344CB8AC3E}">
        <p14:creationId xmlns:p14="http://schemas.microsoft.com/office/powerpoint/2010/main" val="1857020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4C7917-02A6-3947-7F89-EC15A5AC1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89F72DBF-26AD-B49F-47B5-3BD23F44EEF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05324FD-419A-2ED2-2234-B580590650D6}"/>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4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615035E-C34B-E788-0167-68F643D039E3}"/>
              </a:ext>
            </a:extLst>
          </p:cNvPr>
          <p:cNvSpPr/>
          <p:nvPr/>
        </p:nvSpPr>
        <p:spPr>
          <a:xfrm>
            <a:off x="8127" y="0"/>
            <a:ext cx="12183873" cy="1462065"/>
          </a:xfrm>
          <a:prstGeom prst="rect">
            <a:avLst/>
          </a:prstGeom>
          <a:solidFill>
            <a:srgbClr val="22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2E3E03-09DD-6E9E-DAD0-525C9280D6A2}"/>
              </a:ext>
            </a:extLst>
          </p:cNvPr>
          <p:cNvSpPr/>
          <p:nvPr/>
        </p:nvSpPr>
        <p:spPr>
          <a:xfrm>
            <a:off x="0" y="443259"/>
            <a:ext cx="12183873" cy="615553"/>
          </a:xfrm>
          <a:prstGeom prst="rect">
            <a:avLst/>
          </a:prstGeom>
        </p:spPr>
        <p:txBody>
          <a:bodyPr wrap="square">
            <a:spAutoFit/>
          </a:bodyPr>
          <a:lstStyle/>
          <a:p>
            <a:pPr algn="ctr"/>
            <a:r>
              <a:rPr lang="en-US" sz="3400" b="1">
                <a:solidFill>
                  <a:schemeClr val="bg1"/>
                </a:solidFill>
                <a:latin typeface="Calibri" panose="020F0502020204030204" pitchFamily="34" charset="0"/>
                <a:ea typeface="Times New Roman" panose="02020603050405020304" pitchFamily="18" charset="0"/>
                <a:cs typeface="Calibri" panose="020F0502020204030204" pitchFamily="34" charset="0"/>
              </a:rPr>
              <a:t>Case Study 10: </a:t>
            </a:r>
            <a:r>
              <a:rPr lang="en-US" sz="3400" b="1" err="1">
                <a:solidFill>
                  <a:schemeClr val="bg1"/>
                </a:solidFill>
                <a:latin typeface="Calibri" panose="020F0502020204030204" pitchFamily="34" charset="0"/>
                <a:ea typeface="Times New Roman" panose="02020603050405020304" pitchFamily="18" charset="0"/>
                <a:cs typeface="Calibri" panose="020F0502020204030204" pitchFamily="34" charset="0"/>
              </a:rPr>
              <a:t>Aklima</a:t>
            </a:r>
            <a:endParaRPr lang="en-US" sz="340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7B01B85-2DC4-A30C-A639-E6E0C54C6D62}"/>
              </a:ext>
            </a:extLst>
          </p:cNvPr>
          <p:cNvSpPr txBox="1"/>
          <p:nvPr/>
        </p:nvSpPr>
        <p:spPr>
          <a:xfrm>
            <a:off x="1693135" y="1933066"/>
            <a:ext cx="9233031" cy="830997"/>
          </a:xfrm>
          <a:prstGeom prst="rect">
            <a:avLst/>
          </a:prstGeom>
          <a:noFill/>
        </p:spPr>
        <p:txBody>
          <a:bodyPr wrap="square">
            <a:spAutoFit/>
          </a:bodyPr>
          <a:lstStyle/>
          <a:p>
            <a:pPr marL="0" marR="0">
              <a:spcBef>
                <a:spcPts val="0"/>
              </a:spcBef>
              <a:spcAft>
                <a:spcPts val="600"/>
              </a:spcAft>
            </a:pPr>
            <a:r>
              <a:rPr lang="en-US"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Using the sample referral and GBV record forms, fill out the documentation needed based on the information from </a:t>
            </a:r>
            <a:r>
              <a:rPr lang="en-US" sz="2400" err="1">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Aklima’s</a:t>
            </a:r>
            <a:r>
              <a:rPr lang="en-US" sz="2400">
                <a:solidFill>
                  <a:schemeClr val="tx1">
                    <a:lumMod val="85000"/>
                    <a:lumOff val="15000"/>
                  </a:schemeClr>
                </a:solidFill>
                <a:effectLst/>
                <a:latin typeface="Calibri" panose="020F0502020204030204" pitchFamily="34" charset="0"/>
                <a:ea typeface="Calibri" panose="020F0502020204030204" pitchFamily="34" charset="0"/>
                <a:cs typeface="Vrinda" panose="020B0502040204020203" pitchFamily="34" charset="0"/>
              </a:rPr>
              <a:t> story.</a:t>
            </a:r>
          </a:p>
        </p:txBody>
      </p:sp>
      <p:sp>
        <p:nvSpPr>
          <p:cNvPr id="10" name="TextBox 9">
            <a:extLst>
              <a:ext uri="{FF2B5EF4-FFF2-40B4-BE49-F238E27FC236}">
                <a16:creationId xmlns:a16="http://schemas.microsoft.com/office/drawing/2014/main" id="{16F44286-8B3D-C1AE-026A-932B6E015208}"/>
              </a:ext>
            </a:extLst>
          </p:cNvPr>
          <p:cNvSpPr txBox="1"/>
          <p:nvPr/>
        </p:nvSpPr>
        <p:spPr>
          <a:xfrm>
            <a:off x="1563461" y="3826980"/>
            <a:ext cx="9065078" cy="1835567"/>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sz="2400"/>
              <a:t>What was the hardest pieces of the form to complete?  </a:t>
            </a:r>
          </a:p>
          <a:p>
            <a:pPr marL="285750" indent="-285750">
              <a:lnSpc>
                <a:spcPct val="120000"/>
              </a:lnSpc>
              <a:buFont typeface="Arial" panose="020B0604020202020204" pitchFamily="34" charset="0"/>
              <a:buChar char="•"/>
            </a:pPr>
            <a:r>
              <a:rPr lang="en-US" sz="2400"/>
              <a:t>Do you think you will be able to do this during a normal day of work?</a:t>
            </a:r>
          </a:p>
          <a:p>
            <a:pPr marL="285750" indent="-285750">
              <a:lnSpc>
                <a:spcPct val="120000"/>
              </a:lnSpc>
              <a:buFont typeface="Arial" panose="020B0604020202020204" pitchFamily="34" charset="0"/>
              <a:buChar char="•"/>
            </a:pPr>
            <a:r>
              <a:rPr lang="en-US" sz="2400"/>
              <a:t>Do you have any questions on how to fill out a certain portion of the forms?</a:t>
            </a:r>
          </a:p>
        </p:txBody>
      </p:sp>
      <p:pic>
        <p:nvPicPr>
          <p:cNvPr id="12" name="Picture 11" descr="Logo&#10;&#10;Description automatically generated">
            <a:extLst>
              <a:ext uri="{FF2B5EF4-FFF2-40B4-BE49-F238E27FC236}">
                <a16:creationId xmlns:a16="http://schemas.microsoft.com/office/drawing/2014/main" id="{5161F7AE-E8A7-5D4F-BC3E-B28AA3DF4858}"/>
              </a:ext>
            </a:extLst>
          </p:cNvPr>
          <p:cNvPicPr>
            <a:picLocks noChangeAspect="1"/>
          </p:cNvPicPr>
          <p:nvPr/>
        </p:nvPicPr>
        <p:blipFill rotWithShape="1">
          <a:blip r:embed="rId4">
            <a:extLst>
              <a:ext uri="{28A0092B-C50C-407E-A947-70E740481C1C}">
                <a14:useLocalDpi xmlns:a14="http://schemas.microsoft.com/office/drawing/2010/main" val="0"/>
              </a:ext>
            </a:extLst>
          </a:blip>
          <a:srcRect r="75553"/>
          <a:stretch/>
        </p:blipFill>
        <p:spPr>
          <a:xfrm>
            <a:off x="1479485" y="3118369"/>
            <a:ext cx="1009046" cy="812800"/>
          </a:xfrm>
          <a:prstGeom prst="rect">
            <a:avLst/>
          </a:prstGeom>
        </p:spPr>
      </p:pic>
      <p:sp>
        <p:nvSpPr>
          <p:cNvPr id="14" name="TextBox 13">
            <a:extLst>
              <a:ext uri="{FF2B5EF4-FFF2-40B4-BE49-F238E27FC236}">
                <a16:creationId xmlns:a16="http://schemas.microsoft.com/office/drawing/2014/main" id="{EE1250FE-FBF3-DA06-9FB1-3EA29C8D171F}"/>
              </a:ext>
            </a:extLst>
          </p:cNvPr>
          <p:cNvSpPr txBox="1"/>
          <p:nvPr/>
        </p:nvSpPr>
        <p:spPr>
          <a:xfrm>
            <a:off x="2488531" y="3286054"/>
            <a:ext cx="5632704" cy="461665"/>
          </a:xfrm>
          <a:prstGeom prst="rect">
            <a:avLst/>
          </a:prstGeom>
          <a:noFill/>
        </p:spPr>
        <p:txBody>
          <a:bodyPr wrap="square" rtlCol="0">
            <a:spAutoFit/>
          </a:bodyPr>
          <a:lstStyle/>
          <a:p>
            <a:r>
              <a:rPr lang="en-US" sz="2400" b="1" i="1">
                <a:solidFill>
                  <a:srgbClr val="28877C"/>
                </a:solidFill>
              </a:rPr>
              <a:t>For Reflection and Group Discussion</a:t>
            </a:r>
          </a:p>
        </p:txBody>
      </p:sp>
    </p:spTree>
    <p:extLst>
      <p:ext uri="{BB962C8B-B14F-4D97-AF65-F5344CB8AC3E}">
        <p14:creationId xmlns:p14="http://schemas.microsoft.com/office/powerpoint/2010/main" val="137432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BA3DA-D090-7428-7ED9-606999146CA3}"/>
              </a:ext>
            </a:extLst>
          </p:cNvPr>
          <p:cNvPicPr/>
          <p:nvPr/>
        </p:nvPicPr>
        <p:blipFill>
          <a:blip r:embed="rId2">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3" name="Shape 15190">
            <a:extLst>
              <a:ext uri="{FF2B5EF4-FFF2-40B4-BE49-F238E27FC236}">
                <a16:creationId xmlns:a16="http://schemas.microsoft.com/office/drawing/2014/main" id="{7BEA9F4C-BB13-6940-8D3E-03CB3A9F2C5D}"/>
              </a:ext>
            </a:extLst>
          </p:cNvPr>
          <p:cNvSpPr/>
          <p:nvPr/>
        </p:nvSpPr>
        <p:spPr>
          <a:xfrm>
            <a:off x="8128" y="4029140"/>
            <a:ext cx="12192000" cy="2260148"/>
          </a:xfrm>
          <a:custGeom>
            <a:avLst/>
            <a:gdLst/>
            <a:ahLst/>
            <a:cxnLst/>
            <a:rect l="0" t="0" r="0" b="0"/>
            <a:pathLst>
              <a:path w="9144000" h="2180844">
                <a:moveTo>
                  <a:pt x="0" y="0"/>
                </a:moveTo>
                <a:lnTo>
                  <a:pt x="9144000" y="0"/>
                </a:lnTo>
                <a:lnTo>
                  <a:pt x="9144000" y="2180844"/>
                </a:lnTo>
                <a:lnTo>
                  <a:pt x="0" y="2180844"/>
                </a:lnTo>
                <a:lnTo>
                  <a:pt x="0" y="0"/>
                </a:lnTo>
              </a:path>
            </a:pathLst>
          </a:custGeom>
          <a:solidFill>
            <a:srgbClr val="28877C"/>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AB5E295-2970-4A1F-1D78-C49424D77627}"/>
              </a:ext>
            </a:extLst>
          </p:cNvPr>
          <p:cNvSpPr txBox="1">
            <a:spLocks/>
          </p:cNvSpPr>
          <p:nvPr/>
        </p:nvSpPr>
        <p:spPr>
          <a:xfrm>
            <a:off x="329630" y="5167770"/>
            <a:ext cx="11191809" cy="829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4800" b="1">
                <a:solidFill>
                  <a:schemeClr val="bg1"/>
                </a:solidFill>
                <a:latin typeface="Calibri" panose="020F0502020204030204" pitchFamily="34" charset="0"/>
                <a:cs typeface="Calibri" panose="020F0502020204030204" pitchFamily="34" charset="0"/>
              </a:rPr>
              <a:t>Closing</a:t>
            </a:r>
          </a:p>
        </p:txBody>
      </p:sp>
      <p:sp>
        <p:nvSpPr>
          <p:cNvPr id="5" name="Title 1">
            <a:extLst>
              <a:ext uri="{FF2B5EF4-FFF2-40B4-BE49-F238E27FC236}">
                <a16:creationId xmlns:a16="http://schemas.microsoft.com/office/drawing/2014/main" id="{CF2FE4FA-D885-9FEE-D048-6EE277BB1CED}"/>
              </a:ext>
            </a:extLst>
          </p:cNvPr>
          <p:cNvSpPr txBox="1">
            <a:spLocks/>
          </p:cNvSpPr>
          <p:nvPr/>
        </p:nvSpPr>
        <p:spPr>
          <a:xfrm>
            <a:off x="329631" y="4339426"/>
            <a:ext cx="10515600" cy="10304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6000" b="1">
                <a:solidFill>
                  <a:schemeClr val="bg1"/>
                </a:solidFill>
                <a:latin typeface="Calibri" panose="020F0502020204030204" pitchFamily="34" charset="0"/>
                <a:cs typeface="Calibri" panose="020F0502020204030204" pitchFamily="34" charset="0"/>
              </a:rPr>
              <a:t>Module 5</a:t>
            </a:r>
          </a:p>
        </p:txBody>
      </p:sp>
      <p:sp>
        <p:nvSpPr>
          <p:cNvPr id="6" name="Rectangle 5">
            <a:extLst>
              <a:ext uri="{FF2B5EF4-FFF2-40B4-BE49-F238E27FC236}">
                <a16:creationId xmlns:a16="http://schemas.microsoft.com/office/drawing/2014/main" id="{410192E7-FC99-1013-4631-F1E9DC15BDE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616FA05-2725-5606-9C61-2A6AF491833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5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534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506B57-1B1B-0DB8-7879-4F2A4F3E4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D6A89294-2C93-EC94-3C18-070157681D0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3E11574-77E7-BF74-ADDE-3CC59B30DBF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5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39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Title 11">
            <a:extLst>
              <a:ext uri="{FF2B5EF4-FFF2-40B4-BE49-F238E27FC236}">
                <a16:creationId xmlns:a16="http://schemas.microsoft.com/office/drawing/2014/main" id="{B6A57DF0-37A3-1B3E-226E-D05AD70BD8A0}"/>
              </a:ext>
            </a:extLst>
          </p:cNvPr>
          <p:cNvSpPr txBox="1">
            <a:spLocks/>
          </p:cNvSpPr>
          <p:nvPr/>
        </p:nvSpPr>
        <p:spPr>
          <a:xfrm>
            <a:off x="-4064" y="545827"/>
            <a:ext cx="12192000"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Key Messages</a:t>
            </a:r>
          </a:p>
        </p:txBody>
      </p:sp>
      <p:sp>
        <p:nvSpPr>
          <p:cNvPr id="5" name="Content Placeholder 2">
            <a:extLst>
              <a:ext uri="{FF2B5EF4-FFF2-40B4-BE49-F238E27FC236}">
                <a16:creationId xmlns:a16="http://schemas.microsoft.com/office/drawing/2014/main" id="{54B32AF2-E5B8-E654-5385-EF465496217E}"/>
              </a:ext>
            </a:extLst>
          </p:cNvPr>
          <p:cNvSpPr>
            <a:spLocks noGrp="1"/>
          </p:cNvSpPr>
          <p:nvPr>
            <p:ph idx="1"/>
          </p:nvPr>
        </p:nvSpPr>
        <p:spPr>
          <a:xfrm>
            <a:off x="990601" y="1933736"/>
            <a:ext cx="10357624" cy="3404186"/>
          </a:xfrm>
        </p:spPr>
        <p:txBody>
          <a:bodyPr>
            <a:noAutofit/>
          </a:bodyPr>
          <a:lstStyle/>
          <a:p>
            <a:pPr>
              <a:lnSpc>
                <a:spcPct val="110000"/>
              </a:lnSpc>
              <a:spcBef>
                <a:spcPts val="600"/>
              </a:spcBef>
              <a:spcAft>
                <a:spcPts val="1000"/>
              </a:spcAft>
              <a:buFont typeface="Wingdings" panose="05000000000000000000" pitchFamily="2" charset="2"/>
              <a:buChar char="ü"/>
            </a:pPr>
            <a:r>
              <a:rPr lang="en-US" sz="2400">
                <a:solidFill>
                  <a:schemeClr val="tx1">
                    <a:lumMod val="85000"/>
                    <a:lumOff val="15000"/>
                  </a:schemeClr>
                </a:solidFill>
                <a:cs typeface="Arial" panose="020B0604020202020204" pitchFamily="34" charset="0"/>
              </a:rPr>
              <a:t>FP/SRH providers have a critical role to play in first line response for violence against women and girls.  </a:t>
            </a:r>
          </a:p>
          <a:p>
            <a:pPr>
              <a:lnSpc>
                <a:spcPct val="110000"/>
              </a:lnSpc>
              <a:spcBef>
                <a:spcPts val="600"/>
              </a:spcBef>
              <a:spcAft>
                <a:spcPts val="1000"/>
              </a:spcAft>
              <a:buFont typeface="Wingdings" panose="05000000000000000000" pitchFamily="2" charset="2"/>
              <a:buChar char="ü"/>
            </a:pPr>
            <a:r>
              <a:rPr lang="en-US" sz="2400">
                <a:solidFill>
                  <a:schemeClr val="tx1">
                    <a:lumMod val="85000"/>
                    <a:lumOff val="15000"/>
                  </a:schemeClr>
                </a:solidFill>
                <a:cs typeface="Arial" panose="020B0604020202020204" pitchFamily="34" charset="0"/>
              </a:rPr>
              <a:t>Basic services such as GBV-responsive FP method counseling, psychological first aid, and appropriate activation of a referral chain can have significant impact on the trajectory of care for people living with GBV. </a:t>
            </a:r>
          </a:p>
          <a:p>
            <a:pPr>
              <a:lnSpc>
                <a:spcPct val="110000"/>
              </a:lnSpc>
              <a:spcBef>
                <a:spcPts val="600"/>
              </a:spcBef>
              <a:spcAft>
                <a:spcPts val="1000"/>
              </a:spcAft>
              <a:buFont typeface="Wingdings" panose="05000000000000000000" pitchFamily="2" charset="2"/>
              <a:buChar char="ü"/>
            </a:pPr>
            <a:r>
              <a:rPr lang="en-US" sz="2400">
                <a:solidFill>
                  <a:schemeClr val="tx1">
                    <a:lumMod val="85000"/>
                    <a:lumOff val="15000"/>
                  </a:schemeClr>
                </a:solidFill>
                <a:cs typeface="Arial" panose="020B0604020202020204" pitchFamily="34" charset="0"/>
              </a:rPr>
              <a:t>FP/SRH providers have a significant role to play in safe, confidential reporting, and documentation of GBV prevalence and incidence. </a:t>
            </a:r>
          </a:p>
        </p:txBody>
      </p:sp>
    </p:spTree>
    <p:extLst>
      <p:ext uri="{BB962C8B-B14F-4D97-AF65-F5344CB8AC3E}">
        <p14:creationId xmlns:p14="http://schemas.microsoft.com/office/powerpoint/2010/main" val="100306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8986-B4B5-4EC0-9B90-FE6D8512C979}"/>
              </a:ext>
            </a:extLst>
          </p:cNvPr>
          <p:cNvPicPr/>
          <p:nvPr/>
        </p:nvPicPr>
        <p:blipFill>
          <a:blip r:embed="rId3">
            <a:extLst>
              <a:ext uri="{28A0092B-C50C-407E-A947-70E740481C1C}">
                <a14:useLocalDpi xmlns:a14="http://schemas.microsoft.com/office/drawing/2010/main" val="0"/>
              </a:ext>
            </a:extLst>
          </a:blip>
          <a:srcRect/>
          <a:stretch/>
        </p:blipFill>
        <p:spPr>
          <a:xfrm>
            <a:off x="8127" y="0"/>
            <a:ext cx="12192000" cy="6858000"/>
          </a:xfrm>
          <a:prstGeom prst="rect">
            <a:avLst/>
          </a:prstGeom>
        </p:spPr>
      </p:pic>
      <p:sp>
        <p:nvSpPr>
          <p:cNvPr id="7" name="Shape 15190">
            <a:extLst>
              <a:ext uri="{FF2B5EF4-FFF2-40B4-BE49-F238E27FC236}">
                <a16:creationId xmlns:a16="http://schemas.microsoft.com/office/drawing/2014/main" id="{8C2A333A-447B-4DFD-9375-75B087C73302}"/>
              </a:ext>
            </a:extLst>
          </p:cNvPr>
          <p:cNvSpPr/>
          <p:nvPr/>
        </p:nvSpPr>
        <p:spPr>
          <a:xfrm>
            <a:off x="-8127" y="1953617"/>
            <a:ext cx="12192000" cy="1360759"/>
          </a:xfrm>
          <a:custGeom>
            <a:avLst/>
            <a:gdLst/>
            <a:ahLst/>
            <a:cxnLst/>
            <a:rect l="0" t="0" r="0" b="0"/>
            <a:pathLst>
              <a:path w="9144000" h="2180844">
                <a:moveTo>
                  <a:pt x="0" y="0"/>
                </a:moveTo>
                <a:lnTo>
                  <a:pt x="9144000" y="0"/>
                </a:lnTo>
                <a:lnTo>
                  <a:pt x="9144000" y="2180844"/>
                </a:lnTo>
                <a:lnTo>
                  <a:pt x="0" y="2180844"/>
                </a:lnTo>
                <a:lnTo>
                  <a:pt x="0" y="0"/>
                </a:lnTo>
              </a:path>
            </a:pathLst>
          </a:custGeom>
          <a:solidFill>
            <a:schemeClr val="bg1">
              <a:alpha val="50000"/>
            </a:schemeClr>
          </a:solidFill>
          <a:ln w="0" cap="flat">
            <a:miter lim="127000"/>
          </a:ln>
        </p:spPr>
        <p:style>
          <a:lnRef idx="0">
            <a:srgbClr val="000000">
              <a:alpha val="0"/>
            </a:srgbClr>
          </a:lnRef>
          <a:fillRef idx="1">
            <a:srgbClr val="D36823"/>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517DA-379A-4B75-9643-3B2215ABCC53}"/>
              </a:ext>
            </a:extLst>
          </p:cNvPr>
          <p:cNvSpPr>
            <a:spLocks noGrp="1"/>
          </p:cNvSpPr>
          <p:nvPr>
            <p:ph idx="1"/>
          </p:nvPr>
        </p:nvSpPr>
        <p:spPr>
          <a:xfrm>
            <a:off x="313376" y="2563194"/>
            <a:ext cx="10515600" cy="622867"/>
          </a:xfrm>
        </p:spPr>
        <p:txBody>
          <a:bodyPr>
            <a:normAutofit/>
          </a:bodyPr>
          <a:lstStyle/>
          <a:p>
            <a:pPr marL="0" indent="0">
              <a:lnSpc>
                <a:spcPct val="100000"/>
              </a:lnSpc>
              <a:spcBef>
                <a:spcPts val="600"/>
              </a:spcBef>
              <a:buNone/>
            </a:pPr>
            <a:r>
              <a:rPr lang="en-US" sz="3200" b="1">
                <a:solidFill>
                  <a:srgbClr val="28877C"/>
                </a:solidFill>
                <a:effectLst/>
                <a:latin typeface="Calibri" panose="020F0502020204030204" pitchFamily="34" charset="0"/>
                <a:ea typeface="Calibri" panose="020F0502020204030204" pitchFamily="34" charset="0"/>
                <a:cs typeface="Vrinda" panose="020B0502040204020203" pitchFamily="34" charset="0"/>
              </a:rPr>
              <a:t>GBV-Responsive Counseling in FP and SRH</a:t>
            </a:r>
            <a:endParaRPr lang="en-US" sz="3200" b="1">
              <a:solidFill>
                <a:srgbClr val="28877C"/>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D917F0-24B6-4368-99BC-DCC9CB9BECF0}"/>
              </a:ext>
            </a:extLst>
          </p:cNvPr>
          <p:cNvSpPr>
            <a:spLocks noGrp="1"/>
          </p:cNvSpPr>
          <p:nvPr>
            <p:ph type="title"/>
          </p:nvPr>
        </p:nvSpPr>
        <p:spPr>
          <a:xfrm>
            <a:off x="313376" y="2103180"/>
            <a:ext cx="10515600" cy="622867"/>
          </a:xfrm>
        </p:spPr>
        <p:txBody>
          <a:bodyPr>
            <a:noAutofit/>
          </a:bodyPr>
          <a:lstStyle/>
          <a:p>
            <a:pPr>
              <a:lnSpc>
                <a:spcPct val="100000"/>
              </a:lnSpc>
              <a:spcBef>
                <a:spcPts val="600"/>
              </a:spcBef>
            </a:pPr>
            <a:r>
              <a:rPr lang="en-US" sz="2400" b="1">
                <a:solidFill>
                  <a:srgbClr val="28877C"/>
                </a:solidFill>
                <a:latin typeface="Calibri" panose="020F0502020204030204" pitchFamily="34" charset="0"/>
                <a:cs typeface="Calibri" panose="020F0502020204030204" pitchFamily="34" charset="0"/>
              </a:rPr>
              <a:t>MODULE 3 | SESSION A</a:t>
            </a:r>
          </a:p>
        </p:txBody>
      </p:sp>
      <p:sp>
        <p:nvSpPr>
          <p:cNvPr id="4" name="Rectangle 3">
            <a:extLst>
              <a:ext uri="{FF2B5EF4-FFF2-40B4-BE49-F238E27FC236}">
                <a16:creationId xmlns:a16="http://schemas.microsoft.com/office/drawing/2014/main" id="{D5513576-441E-5425-FD4F-AA29B36431A1}"/>
              </a:ext>
            </a:extLst>
          </p:cNvPr>
          <p:cNvSpPr/>
          <p:nvPr/>
        </p:nvSpPr>
        <p:spPr>
          <a:xfrm>
            <a:off x="8127" y="3314376"/>
            <a:ext cx="12192000" cy="298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48F756-D99E-1E13-1EC5-A6A227196452}"/>
              </a:ext>
            </a:extLst>
          </p:cNvPr>
          <p:cNvSpPr txBox="1"/>
          <p:nvPr/>
        </p:nvSpPr>
        <p:spPr>
          <a:xfrm>
            <a:off x="300227" y="3607078"/>
            <a:ext cx="11264244" cy="2400657"/>
          </a:xfrm>
          <a:prstGeom prst="rect">
            <a:avLst/>
          </a:prstGeom>
          <a:noFill/>
        </p:spPr>
        <p:txBody>
          <a:bodyPr wrap="square">
            <a:spAutoFit/>
          </a:bodyPr>
          <a:lstStyle/>
          <a:p>
            <a:pPr marL="0" marR="0" indent="0">
              <a:spcBef>
                <a:spcPts val="0"/>
              </a:spcBef>
              <a:spcAft>
                <a:spcPts val="600"/>
              </a:spcAft>
              <a:buNone/>
            </a:pPr>
            <a:r>
              <a:rPr lang="en-US" sz="2400" b="1">
                <a:solidFill>
                  <a:srgbClr val="262626"/>
                </a:solidFill>
                <a:effectLst/>
                <a:latin typeface="Calibri" panose="020F0502020204030204" pitchFamily="34" charset="0"/>
                <a:cs typeface="Vrinda" panose="020B0502040204020203" pitchFamily="34" charset="0"/>
              </a:rPr>
              <a:t>What You Can Expect to Learn  </a:t>
            </a:r>
            <a:r>
              <a:rPr lang="en-US" sz="2400">
                <a:latin typeface="Calibri" panose="020F0502020204030204" pitchFamily="34" charset="0"/>
                <a:cs typeface="Calibri" panose="020F0502020204030204" pitchFamily="34" charset="0"/>
              </a:rPr>
              <a:t>	</a:t>
            </a:r>
          </a:p>
          <a:p>
            <a:pPr marL="342900" marR="0" lvl="0" indent="-342900">
              <a:spcBef>
                <a:spcPts val="600"/>
              </a:spcBef>
              <a:spcAft>
                <a:spcPts val="600"/>
              </a:spcAft>
              <a:buFont typeface="Symbol" pitchFamily="2" charset="2"/>
              <a:buChar char=""/>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The difference between universal counseling versus selective screening for GBV.</a:t>
            </a:r>
          </a:p>
          <a:p>
            <a:pPr marL="342900" marR="0" lvl="0" indent="-342900">
              <a:spcBef>
                <a:spcPts val="600"/>
              </a:spcBef>
              <a:spcAft>
                <a:spcPts val="600"/>
              </a:spcAft>
              <a:buFont typeface="Symbol" pitchFamily="2" charset="2"/>
              <a:buChar char=""/>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The pros and cons of different FP methods for clients living with intimate partner violence (IPV) and/or reproductive coercion.</a:t>
            </a:r>
          </a:p>
          <a:p>
            <a:pPr marL="342900" marR="0" lvl="0" indent="-342900">
              <a:spcBef>
                <a:spcPts val="600"/>
              </a:spcBef>
              <a:spcAft>
                <a:spcPts val="600"/>
              </a:spcAft>
              <a:buFont typeface="Symbol" pitchFamily="2" charset="2"/>
              <a:buChar char=""/>
              <a:tabLst>
                <a:tab pos="457200" algn="l"/>
              </a:tabLst>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How to demonstrate active listening during client-centered counseling.</a:t>
            </a:r>
          </a:p>
        </p:txBody>
      </p:sp>
      <p:sp>
        <p:nvSpPr>
          <p:cNvPr id="8" name="Rectangle 7">
            <a:extLst>
              <a:ext uri="{FF2B5EF4-FFF2-40B4-BE49-F238E27FC236}">
                <a16:creationId xmlns:a16="http://schemas.microsoft.com/office/drawing/2014/main" id="{B6907F92-FA53-3F9B-C6D0-075EA6FADFCD}"/>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4632A9-EDC9-7FBE-FFD5-4112F5D64131}"/>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704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506B57-1B1B-0DB8-7879-4F2A4F3E4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3" name="Rectangle 2">
            <a:extLst>
              <a:ext uri="{FF2B5EF4-FFF2-40B4-BE49-F238E27FC236}">
                <a16:creationId xmlns:a16="http://schemas.microsoft.com/office/drawing/2014/main" id="{D6A89294-2C93-EC94-3C18-070157681D0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3E11574-77E7-BF74-ADDE-3CC59B30DBFE}"/>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5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40</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Title 11">
            <a:extLst>
              <a:ext uri="{FF2B5EF4-FFF2-40B4-BE49-F238E27FC236}">
                <a16:creationId xmlns:a16="http://schemas.microsoft.com/office/drawing/2014/main" id="{B6A57DF0-37A3-1B3E-226E-D05AD70BD8A0}"/>
              </a:ext>
            </a:extLst>
          </p:cNvPr>
          <p:cNvSpPr txBox="1">
            <a:spLocks/>
          </p:cNvSpPr>
          <p:nvPr/>
        </p:nvSpPr>
        <p:spPr>
          <a:xfrm>
            <a:off x="-4064" y="630328"/>
            <a:ext cx="12192000" cy="773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sz="3400" b="1">
                <a:solidFill>
                  <a:srgbClr val="224494"/>
                </a:solidFill>
                <a:latin typeface="+mn-lt"/>
                <a:cs typeface="Arial" panose="020B0604020202020204" pitchFamily="34" charset="0"/>
              </a:rPr>
              <a:t>Wrap Up</a:t>
            </a:r>
          </a:p>
        </p:txBody>
      </p:sp>
      <p:sp>
        <p:nvSpPr>
          <p:cNvPr id="5" name="Content Placeholder 2">
            <a:extLst>
              <a:ext uri="{FF2B5EF4-FFF2-40B4-BE49-F238E27FC236}">
                <a16:creationId xmlns:a16="http://schemas.microsoft.com/office/drawing/2014/main" id="{54B32AF2-E5B8-E654-5385-EF465496217E}"/>
              </a:ext>
            </a:extLst>
          </p:cNvPr>
          <p:cNvSpPr>
            <a:spLocks noGrp="1"/>
          </p:cNvSpPr>
          <p:nvPr>
            <p:ph idx="1"/>
          </p:nvPr>
        </p:nvSpPr>
        <p:spPr>
          <a:xfrm>
            <a:off x="3267964" y="1971836"/>
            <a:ext cx="6161786" cy="3404186"/>
          </a:xfrm>
        </p:spPr>
        <p:txBody>
          <a:bodyPr>
            <a:noAutofit/>
          </a:bodyPr>
          <a:lstStyle/>
          <a:p>
            <a:pPr marL="0" indent="0">
              <a:lnSpc>
                <a:spcPct val="110000"/>
              </a:lnSpc>
              <a:spcBef>
                <a:spcPts val="600"/>
              </a:spcBef>
              <a:spcAft>
                <a:spcPts val="1000"/>
              </a:spcAft>
              <a:buNone/>
            </a:pPr>
            <a:r>
              <a:rPr lang="en-US" sz="2400">
                <a:solidFill>
                  <a:schemeClr val="tx1">
                    <a:lumMod val="85000"/>
                    <a:lumOff val="15000"/>
                  </a:schemeClr>
                </a:solidFill>
                <a:cs typeface="Arial" panose="020B0604020202020204" pitchFamily="34" charset="0"/>
              </a:rPr>
              <a:t>You have three final steps in this training:</a:t>
            </a:r>
          </a:p>
          <a:p>
            <a:pPr marL="457200" indent="-457200">
              <a:lnSpc>
                <a:spcPct val="110000"/>
              </a:lnSpc>
              <a:spcBef>
                <a:spcPts val="600"/>
              </a:spcBef>
              <a:spcAft>
                <a:spcPts val="1000"/>
              </a:spcAft>
              <a:buAutoNum type="arabicParenR"/>
            </a:pPr>
            <a:r>
              <a:rPr lang="en-US" sz="2400">
                <a:solidFill>
                  <a:schemeClr val="tx1">
                    <a:lumMod val="85000"/>
                    <a:lumOff val="15000"/>
                  </a:schemeClr>
                </a:solidFill>
                <a:cs typeface="Arial" panose="020B0604020202020204" pitchFamily="34" charset="0"/>
              </a:rPr>
              <a:t>Complete your individual action plan</a:t>
            </a:r>
          </a:p>
          <a:p>
            <a:pPr marL="457200" indent="-457200">
              <a:lnSpc>
                <a:spcPct val="110000"/>
              </a:lnSpc>
              <a:spcBef>
                <a:spcPts val="600"/>
              </a:spcBef>
              <a:spcAft>
                <a:spcPts val="1000"/>
              </a:spcAft>
              <a:buAutoNum type="arabicParenR"/>
            </a:pPr>
            <a:r>
              <a:rPr lang="en-US" sz="2400">
                <a:solidFill>
                  <a:schemeClr val="tx1">
                    <a:lumMod val="85000"/>
                    <a:lumOff val="15000"/>
                  </a:schemeClr>
                </a:solidFill>
                <a:cs typeface="Arial" panose="020B0604020202020204" pitchFamily="34" charset="0"/>
              </a:rPr>
              <a:t>Take the post-test</a:t>
            </a:r>
          </a:p>
          <a:p>
            <a:pPr marL="457200" indent="-457200">
              <a:lnSpc>
                <a:spcPct val="110000"/>
              </a:lnSpc>
              <a:spcBef>
                <a:spcPts val="600"/>
              </a:spcBef>
              <a:spcAft>
                <a:spcPts val="1000"/>
              </a:spcAft>
              <a:buAutoNum type="arabicParenR"/>
            </a:pPr>
            <a:r>
              <a:rPr lang="en-US" sz="2400">
                <a:solidFill>
                  <a:schemeClr val="tx1">
                    <a:lumMod val="85000"/>
                    <a:lumOff val="15000"/>
                  </a:schemeClr>
                </a:solidFill>
                <a:cs typeface="Arial" panose="020B0604020202020204" pitchFamily="34" charset="0"/>
              </a:rPr>
              <a:t>Meet with a trainer for clinical competency assessment </a:t>
            </a:r>
          </a:p>
        </p:txBody>
      </p:sp>
    </p:spTree>
    <p:extLst>
      <p:ext uri="{BB962C8B-B14F-4D97-AF65-F5344CB8AC3E}">
        <p14:creationId xmlns:p14="http://schemas.microsoft.com/office/powerpoint/2010/main" val="302862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F9CC5-D701-458C-80B1-2A7639A17738}"/>
              </a:ext>
            </a:extLst>
          </p:cNvPr>
          <p:cNvSpPr txBox="1"/>
          <p:nvPr/>
        </p:nvSpPr>
        <p:spPr>
          <a:xfrm>
            <a:off x="0" y="3969163"/>
            <a:ext cx="12192000" cy="861774"/>
          </a:xfrm>
          <a:prstGeom prst="rect">
            <a:avLst/>
          </a:prstGeom>
          <a:noFill/>
        </p:spPr>
        <p:txBody>
          <a:bodyPr wrap="square">
            <a:spAutoFit/>
          </a:bodyPr>
          <a:lstStyle/>
          <a:p>
            <a:pPr algn="ctr">
              <a:spcBef>
                <a:spcPts val="600"/>
              </a:spcBef>
            </a:pPr>
            <a:r>
              <a:rPr lang="en-US" sz="5000" b="1">
                <a:solidFill>
                  <a:srgbClr val="224494"/>
                </a:solidFill>
                <a:latin typeface="Calibri" panose="020F0502020204030204" pitchFamily="34" charset="0"/>
                <a:cs typeface="Calibri" panose="020F0502020204030204" pitchFamily="34" charset="0"/>
              </a:rPr>
              <a:t>Questions?</a:t>
            </a:r>
          </a:p>
        </p:txBody>
      </p:sp>
      <p:pic>
        <p:nvPicPr>
          <p:cNvPr id="9" name="Picture 8">
            <a:extLst>
              <a:ext uri="{FF2B5EF4-FFF2-40B4-BE49-F238E27FC236}">
                <a16:creationId xmlns:a16="http://schemas.microsoft.com/office/drawing/2014/main" id="{EF7155BA-3223-442A-9C25-CCAB99CE85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60695" y="913850"/>
            <a:ext cx="2662482" cy="2662482"/>
          </a:xfrm>
          <a:prstGeom prst="rect">
            <a:avLst/>
          </a:prstGeom>
        </p:spPr>
      </p:pic>
      <p:grpSp>
        <p:nvGrpSpPr>
          <p:cNvPr id="2" name="Group 1">
            <a:extLst>
              <a:ext uri="{FF2B5EF4-FFF2-40B4-BE49-F238E27FC236}">
                <a16:creationId xmlns:a16="http://schemas.microsoft.com/office/drawing/2014/main" id="{C295FDFD-EAB4-7BF9-2E0B-DD7DD6B0C021}"/>
              </a:ext>
            </a:extLst>
          </p:cNvPr>
          <p:cNvGrpSpPr/>
          <p:nvPr/>
        </p:nvGrpSpPr>
        <p:grpSpPr>
          <a:xfrm>
            <a:off x="-4064" y="6350000"/>
            <a:ext cx="12192000" cy="508000"/>
            <a:chOff x="-4064" y="6350000"/>
            <a:chExt cx="12192000" cy="508000"/>
          </a:xfrm>
        </p:grpSpPr>
        <p:pic>
          <p:nvPicPr>
            <p:cNvPr id="3" name="Picture 2">
              <a:extLst>
                <a:ext uri="{FF2B5EF4-FFF2-40B4-BE49-F238E27FC236}">
                  <a16:creationId xmlns:a16="http://schemas.microsoft.com/office/drawing/2014/main" id="{273722AB-CCD7-984B-EFEF-39FA02763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0" name="Rectangle 9">
              <a:extLst>
                <a:ext uri="{FF2B5EF4-FFF2-40B4-BE49-F238E27FC236}">
                  <a16:creationId xmlns:a16="http://schemas.microsoft.com/office/drawing/2014/main" id="{BE25DE99-C120-7666-EE2D-15F47A30BFFB}"/>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9D1DFC5-B163-FE30-543A-47D80291189B}"/>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5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41</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00079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7D99F-0FF7-9C0C-0D85-1E170AA1EE2A}"/>
              </a:ext>
            </a:extLst>
          </p:cNvPr>
          <p:cNvPicPr>
            <a:picLocks noChangeAspect="1"/>
          </p:cNvPicPr>
          <p:nvPr/>
        </p:nvPicPr>
        <p:blipFill rotWithShape="1">
          <a:blip r:embed="rId3">
            <a:extLst>
              <a:ext uri="{28A0092B-C50C-407E-A947-70E740481C1C}">
                <a14:useLocalDpi xmlns:a14="http://schemas.microsoft.com/office/drawing/2010/main" val="0"/>
              </a:ext>
            </a:extLst>
          </a:blip>
          <a:srcRect t="1444" b="45738"/>
          <a:stretch/>
        </p:blipFill>
        <p:spPr>
          <a:xfrm>
            <a:off x="0" y="124692"/>
            <a:ext cx="12192000" cy="4829693"/>
          </a:xfrm>
          <a:prstGeom prst="rect">
            <a:avLst/>
          </a:prstGeom>
        </p:spPr>
      </p:pic>
      <p:sp>
        <p:nvSpPr>
          <p:cNvPr id="2" name="TextBox 1">
            <a:extLst>
              <a:ext uri="{FF2B5EF4-FFF2-40B4-BE49-F238E27FC236}">
                <a16:creationId xmlns:a16="http://schemas.microsoft.com/office/drawing/2014/main" id="{7ECB4DA8-9303-A93A-2104-D85694BC8ADB}"/>
              </a:ext>
            </a:extLst>
          </p:cNvPr>
          <p:cNvSpPr txBox="1"/>
          <p:nvPr/>
        </p:nvSpPr>
        <p:spPr>
          <a:xfrm>
            <a:off x="0" y="2998113"/>
            <a:ext cx="12192000" cy="861774"/>
          </a:xfrm>
          <a:prstGeom prst="rect">
            <a:avLst/>
          </a:prstGeom>
          <a:noFill/>
        </p:spPr>
        <p:txBody>
          <a:bodyPr wrap="square">
            <a:spAutoFit/>
          </a:bodyPr>
          <a:lstStyle/>
          <a:p>
            <a:pPr algn="ctr">
              <a:spcBef>
                <a:spcPts val="600"/>
              </a:spcBef>
            </a:pPr>
            <a:r>
              <a:rPr lang="en-US" sz="5000" b="1">
                <a:solidFill>
                  <a:schemeClr val="bg1"/>
                </a:solidFill>
                <a:latin typeface="Calibri" panose="020F0502020204030204" pitchFamily="34" charset="0"/>
                <a:cs typeface="Calibri" panose="020F0502020204030204" pitchFamily="34" charset="0"/>
              </a:rPr>
              <a:t>Thank you!</a:t>
            </a:r>
          </a:p>
        </p:txBody>
      </p:sp>
      <p:pic>
        <p:nvPicPr>
          <p:cNvPr id="3" name="Picture 2" descr="A close up of a sign&#10;&#10;Description automatically generated">
            <a:extLst>
              <a:ext uri="{FF2B5EF4-FFF2-40B4-BE49-F238E27FC236}">
                <a16:creationId xmlns:a16="http://schemas.microsoft.com/office/drawing/2014/main" id="{A1A4832D-04CD-BB0B-AAEB-5BDDB480176F}"/>
              </a:ext>
            </a:extLst>
          </p:cNvPr>
          <p:cNvPicPr>
            <a:picLocks noChangeAspect="1"/>
          </p:cNvPicPr>
          <p:nvPr/>
        </p:nvPicPr>
        <p:blipFill>
          <a:blip r:embed="rId4"/>
          <a:stretch>
            <a:fillRect/>
          </a:stretch>
        </p:blipFill>
        <p:spPr>
          <a:xfrm>
            <a:off x="844408" y="5716759"/>
            <a:ext cx="2182255" cy="652290"/>
          </a:xfrm>
          <a:prstGeom prst="rect">
            <a:avLst/>
          </a:prstGeom>
        </p:spPr>
      </p:pic>
      <p:pic>
        <p:nvPicPr>
          <p:cNvPr id="5" name="Picture 4" descr="A close up of a sign&#10;&#10;Description automatically generated">
            <a:extLst>
              <a:ext uri="{FF2B5EF4-FFF2-40B4-BE49-F238E27FC236}">
                <a16:creationId xmlns:a16="http://schemas.microsoft.com/office/drawing/2014/main" id="{529D44C0-F21F-F51C-7CA2-5D49381A89EA}"/>
              </a:ext>
            </a:extLst>
          </p:cNvPr>
          <p:cNvPicPr>
            <a:picLocks noChangeAspect="1"/>
          </p:cNvPicPr>
          <p:nvPr/>
        </p:nvPicPr>
        <p:blipFill>
          <a:blip r:embed="rId5"/>
          <a:stretch>
            <a:fillRect/>
          </a:stretch>
        </p:blipFill>
        <p:spPr>
          <a:xfrm>
            <a:off x="4899326" y="5813025"/>
            <a:ext cx="2393347" cy="459757"/>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1AD3B052-BE4E-47E7-1326-0C2FB394B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718" y="5406645"/>
            <a:ext cx="3288981" cy="1094740"/>
          </a:xfrm>
          <a:prstGeom prst="rect">
            <a:avLst/>
          </a:prstGeom>
        </p:spPr>
      </p:pic>
    </p:spTree>
    <p:extLst>
      <p:ext uri="{BB962C8B-B14F-4D97-AF65-F5344CB8AC3E}">
        <p14:creationId xmlns:p14="http://schemas.microsoft.com/office/powerpoint/2010/main" val="238363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0AF7-48F1-4782-835E-7BF9CD33BE6D}"/>
              </a:ext>
            </a:extLst>
          </p:cNvPr>
          <p:cNvSpPr>
            <a:spLocks noGrp="1"/>
          </p:cNvSpPr>
          <p:nvPr>
            <p:ph type="title"/>
          </p:nvPr>
        </p:nvSpPr>
        <p:spPr>
          <a:xfrm>
            <a:off x="-4065" y="325552"/>
            <a:ext cx="12192000" cy="774508"/>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Concept of Counseling</a:t>
            </a:r>
          </a:p>
        </p:txBody>
      </p:sp>
      <p:sp>
        <p:nvSpPr>
          <p:cNvPr id="3" name="Content Placeholder 2">
            <a:extLst>
              <a:ext uri="{FF2B5EF4-FFF2-40B4-BE49-F238E27FC236}">
                <a16:creationId xmlns:a16="http://schemas.microsoft.com/office/drawing/2014/main" id="{E70B0321-5629-497A-9E66-308823E5C914}"/>
              </a:ext>
            </a:extLst>
          </p:cNvPr>
          <p:cNvSpPr>
            <a:spLocks noGrp="1"/>
          </p:cNvSpPr>
          <p:nvPr>
            <p:ph idx="1"/>
          </p:nvPr>
        </p:nvSpPr>
        <p:spPr>
          <a:xfrm>
            <a:off x="913229" y="1253331"/>
            <a:ext cx="10357413" cy="4351338"/>
          </a:xfrm>
        </p:spPr>
        <p:txBody>
          <a:bodyPr>
            <a:normAutofit lnSpcReduction="10000"/>
          </a:bodyPr>
          <a:lstStyle/>
          <a:p>
            <a:pPr>
              <a:lnSpc>
                <a:spcPct val="120000"/>
              </a:lnSpc>
              <a:spcBef>
                <a:spcPts val="600"/>
              </a:spcBef>
              <a:spcAft>
                <a:spcPts val="600"/>
              </a:spcAft>
            </a:pPr>
            <a:r>
              <a:rPr lang="en-US" sz="2400">
                <a:solidFill>
                  <a:srgbClr val="262626"/>
                </a:solidFill>
                <a:latin typeface="Calibri" panose="020F0502020204030204" pitchFamily="34" charset="0"/>
                <a:ea typeface="Calibri" panose="020F0502020204030204" pitchFamily="34" charset="0"/>
                <a:cs typeface="Calibri" panose="020F0502020204030204" pitchFamily="34" charset="0"/>
              </a:rPr>
              <a:t>A</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 two-way interaction between a client and a provider.</a:t>
            </a:r>
          </a:p>
          <a:p>
            <a:pPr>
              <a:lnSpc>
                <a:spcPct val="120000"/>
              </a:lnSpc>
              <a:spcBef>
                <a:spcPts val="600"/>
              </a:spcBef>
              <a:spcAft>
                <a:spcPts val="600"/>
              </a:spcAft>
            </a:pPr>
            <a:r>
              <a:rPr lang="en-US" sz="2400">
                <a:solidFill>
                  <a:srgbClr val="262626"/>
                </a:solidFill>
                <a:latin typeface="Calibri" panose="020F0502020204030204" pitchFamily="34" charset="0"/>
                <a:ea typeface="Calibri" panose="020F0502020204030204" pitchFamily="34" charset="0"/>
                <a:cs typeface="Calibri" panose="020F0502020204030204" pitchFamily="34" charset="0"/>
              </a:rPr>
              <a:t>A</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n interpersonal, dynamic communication process that involves a kind of contractual agreement between a client and a counselor who is trained to an acceptable standard and who is bound by a code of ethics and practice. </a:t>
            </a:r>
          </a:p>
          <a:p>
            <a:pPr>
              <a:lnSpc>
                <a:spcPct val="120000"/>
              </a:lnSpc>
              <a:spcBef>
                <a:spcPts val="600"/>
              </a:spcBef>
              <a:spcAft>
                <a:spcPts val="600"/>
              </a:spcAft>
            </a:pPr>
            <a:r>
              <a:rPr lang="en-US" sz="2400">
                <a:solidFill>
                  <a:srgbClr val="262626"/>
                </a:solidFill>
                <a:latin typeface="Calibri" panose="020F0502020204030204" pitchFamily="34" charset="0"/>
                <a:ea typeface="Calibri" panose="020F0502020204030204" pitchFamily="34" charset="0"/>
                <a:cs typeface="Calibri" panose="020F0502020204030204" pitchFamily="34" charset="0"/>
              </a:rPr>
              <a:t>A</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 process of dialogue and mutual interaction between counselor and counselee aimed at facilitating problem-solving, motivation, and decision-making of the counselee</a:t>
            </a:r>
            <a:r>
              <a:rPr lang="en-US" sz="2400">
                <a:effectLst/>
                <a:latin typeface="Calibri" panose="020F0502020204030204" pitchFamily="34" charset="0"/>
                <a:cs typeface="Calibri" panose="020F0502020204030204" pitchFamily="34" charset="0"/>
              </a:rPr>
              <a:t> </a:t>
            </a:r>
          </a:p>
          <a:p>
            <a:pPr>
              <a:lnSpc>
                <a:spcPct val="120000"/>
              </a:lnSpc>
              <a:spcBef>
                <a:spcPts val="600"/>
              </a:spcBef>
              <a:spcAft>
                <a:spcPts val="600"/>
              </a:spcAft>
            </a:pPr>
            <a:r>
              <a:rPr lang="en-US" sz="2400">
                <a:solidFill>
                  <a:srgbClr val="262626"/>
                </a:solidFill>
                <a:latin typeface="Calibri" panose="020F0502020204030204" pitchFamily="34" charset="0"/>
                <a:ea typeface="Calibri" panose="020F0502020204030204" pitchFamily="34" charset="0"/>
                <a:cs typeface="Calibri" panose="020F0502020204030204" pitchFamily="34" charset="0"/>
              </a:rPr>
              <a:t>R</a:t>
            </a:r>
            <a:r>
              <a:rPr lang="en-US" sz="2400">
                <a:solidFill>
                  <a:srgbClr val="262626"/>
                </a:solidFill>
                <a:effectLst/>
                <a:latin typeface="Calibri" panose="020F0502020204030204" pitchFamily="34" charset="0"/>
                <a:ea typeface="Calibri" panose="020F0502020204030204" pitchFamily="34" charset="0"/>
                <a:cs typeface="Calibri" panose="020F0502020204030204" pitchFamily="34" charset="0"/>
              </a:rPr>
              <a:t>equires empathy, genuineness, and the absence of any moral or personal judgment.</a:t>
            </a:r>
            <a:r>
              <a:rPr lang="en-US" sz="2400">
                <a:effectLst/>
                <a:latin typeface="Calibri" panose="020F0502020204030204" pitchFamily="34" charset="0"/>
                <a:cs typeface="Calibri" panose="020F0502020204030204" pitchFamily="34" charset="0"/>
              </a:rPr>
              <a:t> </a:t>
            </a:r>
          </a:p>
          <a:p>
            <a:pPr marL="0" indent="0">
              <a:lnSpc>
                <a:spcPct val="120000"/>
              </a:lnSpc>
              <a:spcBef>
                <a:spcPts val="600"/>
              </a:spcBef>
              <a:spcAft>
                <a:spcPts val="600"/>
              </a:spcAft>
              <a:buNone/>
            </a:pPr>
            <a:endParaRPr lang="en-US" sz="2400">
              <a:latin typeface="Calibri" panose="020F0502020204030204" pitchFamily="34" charset="0"/>
              <a:ea typeface="+mj-ea"/>
              <a:cs typeface="Calibri" panose="020F0502020204030204" pitchFamily="34" charset="0"/>
            </a:endParaRPr>
          </a:p>
          <a:p>
            <a:pPr marL="0" indent="0">
              <a:lnSpc>
                <a:spcPct val="100000"/>
              </a:lnSpc>
              <a:spcBef>
                <a:spcPts val="600"/>
              </a:spcBef>
              <a:buNone/>
            </a:pPr>
            <a:endParaRPr lang="en-US" sz="2400">
              <a:latin typeface="Calibri" panose="020F0502020204030204" pitchFamily="34" charset="0"/>
              <a:ea typeface="+mj-ea"/>
              <a:cs typeface="Calibri" panose="020F0502020204030204" pitchFamily="34" charset="0"/>
            </a:endParaRPr>
          </a:p>
          <a:p>
            <a:pPr>
              <a:lnSpc>
                <a:spcPct val="100000"/>
              </a:lnSpc>
              <a:spcBef>
                <a:spcPts val="600"/>
              </a:spcBef>
            </a:pPr>
            <a:endParaRPr lang="en-US" sz="240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03096C4-1D03-F1E8-5305-0A80A77C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4" name="Rectangle 13">
            <a:extLst>
              <a:ext uri="{FF2B5EF4-FFF2-40B4-BE49-F238E27FC236}">
                <a16:creationId xmlns:a16="http://schemas.microsoft.com/office/drawing/2014/main" id="{BAD47B16-36C7-C574-2DDF-E118FCA72395}"/>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686BE9D-D1A6-7122-69CF-7DFC41B7B6B8}"/>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5</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3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58821-9BDF-4681-8349-3E15089D9587}"/>
              </a:ext>
            </a:extLst>
          </p:cNvPr>
          <p:cNvSpPr>
            <a:spLocks noGrp="1"/>
          </p:cNvSpPr>
          <p:nvPr>
            <p:ph idx="1"/>
          </p:nvPr>
        </p:nvSpPr>
        <p:spPr>
          <a:xfrm>
            <a:off x="644551" y="1382497"/>
            <a:ext cx="10882885" cy="4224027"/>
          </a:xfrm>
        </p:spPr>
        <p:txBody>
          <a:bodyPr>
            <a:noAutofit/>
          </a:bodyPr>
          <a:lstStyle/>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Privacy; ensure audio and visual privacy.</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Take sufficient time.</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Maintain confidentiality.</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Ask the client about their priorities. Listen to their answer. </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Keep it simple; use common language. Avoid overly scientific/technical words.</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First things first: do not cause confusion by giving too much information.</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Say it again; repeat the most important information at the beginning, in the middle, and the end.</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Use available visual aids, like posters and flip charts, etc.</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Seek feedback from the client.</a:t>
            </a:r>
          </a:p>
        </p:txBody>
      </p:sp>
      <p:sp>
        <p:nvSpPr>
          <p:cNvPr id="11" name="Title 9">
            <a:extLst>
              <a:ext uri="{FF2B5EF4-FFF2-40B4-BE49-F238E27FC236}">
                <a16:creationId xmlns:a16="http://schemas.microsoft.com/office/drawing/2014/main" id="{6E5375CB-28EB-4351-9F7C-2721A42CE975}"/>
              </a:ext>
            </a:extLst>
          </p:cNvPr>
          <p:cNvSpPr txBox="1">
            <a:spLocks/>
          </p:cNvSpPr>
          <p:nvPr/>
        </p:nvSpPr>
        <p:spPr>
          <a:xfrm>
            <a:off x="8127" y="350995"/>
            <a:ext cx="12183873" cy="777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rgbClr val="224494"/>
                </a:solidFill>
                <a:latin typeface="Calibri" panose="020F0502020204030204" pitchFamily="34" charset="0"/>
                <a:cs typeface="Calibri" panose="020F0502020204030204" pitchFamily="34" charset="0"/>
              </a:rPr>
              <a:t>Principles of Client-Centered Counseling</a:t>
            </a:r>
          </a:p>
        </p:txBody>
      </p:sp>
      <p:pic>
        <p:nvPicPr>
          <p:cNvPr id="12" name="Picture 11">
            <a:extLst>
              <a:ext uri="{FF2B5EF4-FFF2-40B4-BE49-F238E27FC236}">
                <a16:creationId xmlns:a16="http://schemas.microsoft.com/office/drawing/2014/main" id="{6E8705DC-B4CA-CAF9-4798-D0295F0A9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3" name="Rectangle 12">
            <a:extLst>
              <a:ext uri="{FF2B5EF4-FFF2-40B4-BE49-F238E27FC236}">
                <a16:creationId xmlns:a16="http://schemas.microsoft.com/office/drawing/2014/main" id="{BF5353A9-E5D0-968F-042A-7B645F516C0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D153628-91C9-A20B-A2F7-06B5C0953FA7}"/>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6</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70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8E2D-E8C4-4A69-A00E-B5381AEE0E40}"/>
              </a:ext>
            </a:extLst>
          </p:cNvPr>
          <p:cNvSpPr>
            <a:spLocks noGrp="1"/>
          </p:cNvSpPr>
          <p:nvPr>
            <p:ph type="title"/>
          </p:nvPr>
        </p:nvSpPr>
        <p:spPr>
          <a:xfrm>
            <a:off x="1752773" y="226388"/>
            <a:ext cx="8678325" cy="779001"/>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Counseling with Active Listening</a:t>
            </a:r>
          </a:p>
        </p:txBody>
      </p:sp>
      <p:pic>
        <p:nvPicPr>
          <p:cNvPr id="14" name="Picture 13">
            <a:extLst>
              <a:ext uri="{FF2B5EF4-FFF2-40B4-BE49-F238E27FC236}">
                <a16:creationId xmlns:a16="http://schemas.microsoft.com/office/drawing/2014/main" id="{434CB299-27ED-A4BA-9338-B75787F77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5" name="Rectangle 14">
            <a:extLst>
              <a:ext uri="{FF2B5EF4-FFF2-40B4-BE49-F238E27FC236}">
                <a16:creationId xmlns:a16="http://schemas.microsoft.com/office/drawing/2014/main" id="{0AA47503-9332-AB41-741A-872F9851339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78247FD2-2382-59AD-7051-A61F0814917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7</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920A340-62B1-515D-7B34-080B897BCA77}"/>
              </a:ext>
            </a:extLst>
          </p:cNvPr>
          <p:cNvSpPr txBox="1"/>
          <p:nvPr/>
        </p:nvSpPr>
        <p:spPr>
          <a:xfrm>
            <a:off x="2130014" y="1040902"/>
            <a:ext cx="3563470" cy="400110"/>
          </a:xfrm>
          <a:prstGeom prst="rect">
            <a:avLst/>
          </a:prstGeom>
          <a:noFill/>
        </p:spPr>
        <p:txBody>
          <a:bodyPr wrap="square">
            <a:spAutoFit/>
          </a:bodyPr>
          <a:lstStyle/>
          <a:p>
            <a:r>
              <a:rPr lang="en-US" sz="2000" b="1">
                <a:solidFill>
                  <a:srgbClr val="262626"/>
                </a:solidFill>
                <a:effectLst/>
                <a:latin typeface="Calibri" panose="020F0502020204030204" pitchFamily="34" charset="0"/>
                <a:ea typeface="Calibri" panose="020F0502020204030204" pitchFamily="34" charset="0"/>
                <a:cs typeface="Calibri" panose="020F0502020204030204" pitchFamily="34" charset="0"/>
              </a:rPr>
              <a:t>IT IS IMPORTANT TO:</a:t>
            </a:r>
            <a:endParaRPr lang="en-US" sz="2000" b="1">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56B4402-CE4E-8069-1C13-35ABDDE553D7}"/>
              </a:ext>
            </a:extLst>
          </p:cNvPr>
          <p:cNvSpPr txBox="1"/>
          <p:nvPr/>
        </p:nvSpPr>
        <p:spPr>
          <a:xfrm>
            <a:off x="2130014" y="1441012"/>
            <a:ext cx="9090212" cy="4401205"/>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Use eye contact, as long as this is culturally acceptable in your particular setting. It shows interest.</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Use open-ended questions. They allow clients to express themselves. </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Check your understanding by summarizing (paraphrasing). </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Nod and use acknowledgment sounds that convey your interest and keep the conversation flowing, but avoid unnecessarily interrupting your client. </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Use a tone of voice that shows interest.</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Listen for feelings as well as facts.</a:t>
            </a:r>
          </a:p>
          <a:p>
            <a:pPr marL="342900" marR="0" lvl="0" indent="-342900">
              <a:spcBef>
                <a:spcPts val="600"/>
              </a:spcBef>
              <a:spcAft>
                <a:spcPts val="600"/>
              </a:spcAft>
              <a:buClr>
                <a:srgbClr val="000000"/>
              </a:buClr>
              <a:buSzPts val="1100"/>
              <a:buFont typeface="Symbol" pitchFamily="2" charset="2"/>
              <a:buChar char=""/>
            </a:pP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Limit active note taking and verbally communicate to the client why you are writing things down as they speak. </a:t>
            </a:r>
          </a:p>
        </p:txBody>
      </p:sp>
      <p:pic>
        <p:nvPicPr>
          <p:cNvPr id="26" name="Picture 25" descr="Icon&#10;&#10;Description automatically generated">
            <a:extLst>
              <a:ext uri="{FF2B5EF4-FFF2-40B4-BE49-F238E27FC236}">
                <a16:creationId xmlns:a16="http://schemas.microsoft.com/office/drawing/2014/main" id="{A0588934-9A2B-ED02-88F7-6956D28A7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27" y="2496421"/>
            <a:ext cx="1635162" cy="1635162"/>
          </a:xfrm>
          <a:prstGeom prst="rect">
            <a:avLst/>
          </a:prstGeom>
        </p:spPr>
      </p:pic>
    </p:spTree>
    <p:extLst>
      <p:ext uri="{BB962C8B-B14F-4D97-AF65-F5344CB8AC3E}">
        <p14:creationId xmlns:p14="http://schemas.microsoft.com/office/powerpoint/2010/main" val="9901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4CB299-27ED-A4BA-9338-B75787F77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5" name="Rectangle 14">
            <a:extLst>
              <a:ext uri="{FF2B5EF4-FFF2-40B4-BE49-F238E27FC236}">
                <a16:creationId xmlns:a16="http://schemas.microsoft.com/office/drawing/2014/main" id="{0AA47503-9332-AB41-741A-872F9851339A}"/>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78247FD2-2382-59AD-7051-A61F08149174}"/>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8</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920A340-62B1-515D-7B34-080B897BCA77}"/>
              </a:ext>
            </a:extLst>
          </p:cNvPr>
          <p:cNvSpPr txBox="1"/>
          <p:nvPr/>
        </p:nvSpPr>
        <p:spPr>
          <a:xfrm>
            <a:off x="4070098" y="2079494"/>
            <a:ext cx="2111187" cy="461665"/>
          </a:xfrm>
          <a:prstGeom prst="rect">
            <a:avLst/>
          </a:prstGeom>
          <a:noFill/>
        </p:spPr>
        <p:txBody>
          <a:bodyPr wrap="square">
            <a:spAutoFit/>
          </a:bodyPr>
          <a:lstStyle/>
          <a:p>
            <a:r>
              <a:rPr lang="en-US" sz="2400" b="1">
                <a:solidFill>
                  <a:srgbClr val="262626"/>
                </a:solidFill>
                <a:effectLst/>
                <a:latin typeface="Calibri" panose="020F0502020204030204" pitchFamily="34" charset="0"/>
                <a:ea typeface="Calibri" panose="020F0502020204030204" pitchFamily="34" charset="0"/>
                <a:cs typeface="Calibri" panose="020F0502020204030204" pitchFamily="34" charset="0"/>
              </a:rPr>
              <a:t>DO NOT:</a:t>
            </a:r>
            <a:endParaRPr lang="en-US" sz="2400" b="1">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56B4402-CE4E-8069-1C13-35ABDDE553D7}"/>
              </a:ext>
            </a:extLst>
          </p:cNvPr>
          <p:cNvSpPr txBox="1"/>
          <p:nvPr/>
        </p:nvSpPr>
        <p:spPr>
          <a:xfrm>
            <a:off x="4070098" y="2647945"/>
            <a:ext cx="6917167" cy="2246769"/>
          </a:xfrm>
          <a:prstGeom prst="rect">
            <a:avLst/>
          </a:prstGeom>
          <a:noFill/>
        </p:spPr>
        <p:txBody>
          <a:bodyPr wrap="square">
            <a:spAutoFit/>
          </a:bodyPr>
          <a:lstStyle/>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Interrupt the client unnecessarily.</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Finish the client’s sentences.</a:t>
            </a:r>
          </a:p>
          <a:p>
            <a:pPr marL="342900" marR="0" lvl="0" indent="-342900">
              <a:spcBef>
                <a:spcPts val="600"/>
              </a:spcBef>
              <a:spcAft>
                <a:spcPts val="600"/>
              </a:spcAft>
              <a:buClr>
                <a:srgbClr val="000000"/>
              </a:buClr>
              <a:buSzPts val="1100"/>
              <a:buFont typeface="Symbol" pitchFamily="2" charset="2"/>
              <a:buChar char=""/>
            </a:pPr>
            <a:r>
              <a:rPr lang="en-US" sz="2400">
                <a:solidFill>
                  <a:srgbClr val="262626"/>
                </a:solidFill>
                <a:effectLst/>
                <a:latin typeface="Calibri" panose="020F0502020204030204" pitchFamily="34" charset="0"/>
                <a:ea typeface="Calibri" panose="020F0502020204030204" pitchFamily="34" charset="0"/>
                <a:cs typeface="Vrinda" panose="020B0502040204020203" pitchFamily="34" charset="0"/>
              </a:rPr>
              <a:t>Let your mind wander and spend listening time formulating your responses or thinking about your dinner!</a:t>
            </a:r>
          </a:p>
        </p:txBody>
      </p:sp>
      <p:pic>
        <p:nvPicPr>
          <p:cNvPr id="4" name="Picture 3" descr="Icon&#10;&#10;Description automatically generated">
            <a:extLst>
              <a:ext uri="{FF2B5EF4-FFF2-40B4-BE49-F238E27FC236}">
                <a16:creationId xmlns:a16="http://schemas.microsoft.com/office/drawing/2014/main" id="{6451A676-C6F9-9CD7-BFF4-A2248C084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861" y="2380273"/>
            <a:ext cx="2111187" cy="2111187"/>
          </a:xfrm>
          <a:prstGeom prst="rect">
            <a:avLst/>
          </a:prstGeom>
        </p:spPr>
      </p:pic>
      <p:sp>
        <p:nvSpPr>
          <p:cNvPr id="7" name="Title 1">
            <a:extLst>
              <a:ext uri="{FF2B5EF4-FFF2-40B4-BE49-F238E27FC236}">
                <a16:creationId xmlns:a16="http://schemas.microsoft.com/office/drawing/2014/main" id="{8405434A-9282-E65F-8C6C-071B6A78FAFF}"/>
              </a:ext>
            </a:extLst>
          </p:cNvPr>
          <p:cNvSpPr>
            <a:spLocks noGrp="1"/>
          </p:cNvSpPr>
          <p:nvPr>
            <p:ph type="title"/>
          </p:nvPr>
        </p:nvSpPr>
        <p:spPr>
          <a:xfrm>
            <a:off x="1756837" y="227304"/>
            <a:ext cx="8678325" cy="775996"/>
          </a:xfrm>
        </p:spPr>
        <p:txBody>
          <a:bodyPr>
            <a:norm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Counseling with Active Listening</a:t>
            </a:r>
          </a:p>
        </p:txBody>
      </p:sp>
    </p:spTree>
    <p:extLst>
      <p:ext uri="{BB962C8B-B14F-4D97-AF65-F5344CB8AC3E}">
        <p14:creationId xmlns:p14="http://schemas.microsoft.com/office/powerpoint/2010/main" val="234461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D804-BCD4-4BCB-8FA0-AEF138E7416A}"/>
              </a:ext>
            </a:extLst>
          </p:cNvPr>
          <p:cNvSpPr>
            <a:spLocks noGrp="1"/>
          </p:cNvSpPr>
          <p:nvPr>
            <p:ph type="title"/>
          </p:nvPr>
        </p:nvSpPr>
        <p:spPr>
          <a:xfrm>
            <a:off x="0" y="227315"/>
            <a:ext cx="12192000" cy="775986"/>
          </a:xfrm>
        </p:spPr>
        <p:txBody>
          <a:bodyPr>
            <a:noAutofit/>
          </a:bodyPr>
          <a:lstStyle/>
          <a:p>
            <a:pPr algn="ctr">
              <a:lnSpc>
                <a:spcPct val="100000"/>
              </a:lnSpc>
              <a:spcBef>
                <a:spcPts val="600"/>
              </a:spcBef>
            </a:pPr>
            <a:r>
              <a:rPr lang="en-US" sz="3400" b="1">
                <a:solidFill>
                  <a:srgbClr val="224494"/>
                </a:solidFill>
                <a:latin typeface="Calibri" panose="020F0502020204030204" pitchFamily="34" charset="0"/>
                <a:cs typeface="Calibri" panose="020F0502020204030204" pitchFamily="34" charset="0"/>
              </a:rPr>
              <a:t>GATHER Approach in FP Counseling </a:t>
            </a:r>
          </a:p>
        </p:txBody>
      </p:sp>
      <p:grpSp>
        <p:nvGrpSpPr>
          <p:cNvPr id="14" name="Group 13">
            <a:extLst>
              <a:ext uri="{FF2B5EF4-FFF2-40B4-BE49-F238E27FC236}">
                <a16:creationId xmlns:a16="http://schemas.microsoft.com/office/drawing/2014/main" id="{6C2EDDC0-F61D-0927-DB9C-EA891AC23A3A}"/>
              </a:ext>
            </a:extLst>
          </p:cNvPr>
          <p:cNvGrpSpPr/>
          <p:nvPr/>
        </p:nvGrpSpPr>
        <p:grpSpPr>
          <a:xfrm>
            <a:off x="546516" y="1460666"/>
            <a:ext cx="2022437" cy="4210810"/>
            <a:chOff x="858487" y="1227356"/>
            <a:chExt cx="2022437" cy="4210810"/>
          </a:xfrm>
        </p:grpSpPr>
        <p:sp>
          <p:nvSpPr>
            <p:cNvPr id="13" name="Rectangle 12">
              <a:extLst>
                <a:ext uri="{FF2B5EF4-FFF2-40B4-BE49-F238E27FC236}">
                  <a16:creationId xmlns:a16="http://schemas.microsoft.com/office/drawing/2014/main" id="{400307E4-240F-66BF-15DC-6B8089168174}"/>
                </a:ext>
              </a:extLst>
            </p:cNvPr>
            <p:cNvSpPr/>
            <p:nvPr/>
          </p:nvSpPr>
          <p:spPr>
            <a:xfrm>
              <a:off x="858487" y="1227356"/>
              <a:ext cx="2022437" cy="4210810"/>
            </a:xfrm>
            <a:prstGeom prst="rect">
              <a:avLst/>
            </a:prstGeom>
            <a:solidFill>
              <a:srgbClr val="224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a:extLst>
                <a:ext uri="{FF2B5EF4-FFF2-40B4-BE49-F238E27FC236}">
                  <a16:creationId xmlns:a16="http://schemas.microsoft.com/office/drawing/2014/main" id="{F25E8C4A-09F4-48E4-A611-2C6694FE6467}"/>
                </a:ext>
              </a:extLst>
            </p:cNvPr>
            <p:cNvSpPr txBox="1"/>
            <p:nvPr/>
          </p:nvSpPr>
          <p:spPr>
            <a:xfrm>
              <a:off x="1185476" y="1361302"/>
              <a:ext cx="1579240" cy="3942919"/>
            </a:xfrm>
            <a:prstGeom prst="rect">
              <a:avLst/>
            </a:prstGeom>
            <a:noFill/>
            <a:ln w="19050" cap="flat" cmpd="sng" algn="ctr">
              <a:noFill/>
              <a:prstDash val="solid"/>
              <a:miter lim="800000"/>
            </a:ln>
            <a:effectLst/>
          </p:spPr>
          <p:txBody>
            <a:bodyPr wrap="square" rtlCol="0" anchor="t">
              <a:noAutofit/>
            </a:bodyPr>
            <a:lstStyle/>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G   Greet</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A   Ask</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T   Tell</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H   Help</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E   Explain</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eaLnBrk="1" fontAlgn="auto" latinLnBrk="0" hangingPunct="1">
                <a:lnSpc>
                  <a:spcPct val="150000"/>
                </a:lnSpc>
                <a:spcBef>
                  <a:spcPts val="60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R   Return</a:t>
              </a:r>
              <a:endParaRPr kumimoji="0" lang="en-US" sz="2400" b="0" i="0" u="none" strike="noStrike" kern="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3" name="Content Placeholder 2">
            <a:extLst>
              <a:ext uri="{FF2B5EF4-FFF2-40B4-BE49-F238E27FC236}">
                <a16:creationId xmlns:a16="http://schemas.microsoft.com/office/drawing/2014/main" id="{6068135D-D8BF-43DE-A4F0-87F2292CFE24}"/>
              </a:ext>
            </a:extLst>
          </p:cNvPr>
          <p:cNvSpPr>
            <a:spLocks noGrp="1"/>
          </p:cNvSpPr>
          <p:nvPr>
            <p:ph idx="1"/>
          </p:nvPr>
        </p:nvSpPr>
        <p:spPr>
          <a:xfrm>
            <a:off x="2997132" y="1361302"/>
            <a:ext cx="8513477" cy="4409538"/>
          </a:xfrm>
        </p:spPr>
        <p:txBody>
          <a:bodyPr>
            <a:noAutofit/>
          </a:bodyPr>
          <a:lstStyle/>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Greet </a:t>
            </a:r>
            <a:r>
              <a:rPr lang="en-US" sz="2200">
                <a:effectLst/>
                <a:latin typeface="Calibri" panose="020F0502020204030204" pitchFamily="34" charset="0"/>
                <a:ea typeface="Calibri" panose="020F0502020204030204" pitchFamily="34" charset="0"/>
                <a:cs typeface="Vrinda" panose="020B0502040204020203" pitchFamily="34" charset="0"/>
              </a:rPr>
              <a:t>the client respectfully.</a:t>
            </a:r>
          </a:p>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Ask </a:t>
            </a:r>
            <a:r>
              <a:rPr lang="en-US" sz="2200">
                <a:effectLst/>
                <a:latin typeface="Calibri" panose="020F0502020204030204" pitchFamily="34" charset="0"/>
                <a:ea typeface="Calibri" panose="020F0502020204030204" pitchFamily="34" charset="0"/>
                <a:cs typeface="Vrinda" panose="020B0502040204020203" pitchFamily="34" charset="0"/>
              </a:rPr>
              <a:t>them about their FP needs. Ask if they have any other concerns about their health or safety. </a:t>
            </a:r>
          </a:p>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Tell </a:t>
            </a:r>
            <a:r>
              <a:rPr lang="en-US" sz="2200">
                <a:effectLst/>
                <a:latin typeface="Calibri" panose="020F0502020204030204" pitchFamily="34" charset="0"/>
                <a:ea typeface="Calibri" panose="020F0502020204030204" pitchFamily="34" charset="0"/>
                <a:cs typeface="Vrinda" panose="020B0502040204020203" pitchFamily="34" charset="0"/>
              </a:rPr>
              <a:t>them about different contraceptive options and methods, including information on the FP method’s vulnerability to sabotage and degree of partner involvement needed for proper use. </a:t>
            </a:r>
          </a:p>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Help </a:t>
            </a:r>
            <a:r>
              <a:rPr lang="en-US" sz="2200">
                <a:effectLst/>
                <a:latin typeface="Calibri" panose="020F0502020204030204" pitchFamily="34" charset="0"/>
                <a:ea typeface="Calibri" panose="020F0502020204030204" pitchFamily="34" charset="0"/>
                <a:cs typeface="Vrinda" panose="020B0502040204020203" pitchFamily="34" charset="0"/>
              </a:rPr>
              <a:t>them to make decisions about choices of FP methods.</a:t>
            </a:r>
          </a:p>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Explain </a:t>
            </a:r>
            <a:r>
              <a:rPr lang="en-US" sz="2200">
                <a:effectLst/>
                <a:latin typeface="Calibri" panose="020F0502020204030204" pitchFamily="34" charset="0"/>
                <a:ea typeface="Calibri" panose="020F0502020204030204" pitchFamily="34" charset="0"/>
                <a:cs typeface="Vrinda" panose="020B0502040204020203" pitchFamily="34" charset="0"/>
              </a:rPr>
              <a:t>and demonstrate how to use the FP methods.</a:t>
            </a:r>
          </a:p>
          <a:p>
            <a:pPr marL="342900" marR="0" lvl="0" indent="-342900">
              <a:spcBef>
                <a:spcPts val="600"/>
              </a:spcBef>
              <a:spcAft>
                <a:spcPts val="600"/>
              </a:spcAft>
              <a:buClr>
                <a:srgbClr val="000000"/>
              </a:buClr>
              <a:buSzPts val="1100"/>
              <a:buFont typeface="Symbol" pitchFamily="2" charset="2"/>
              <a:buChar char=""/>
            </a:pPr>
            <a:r>
              <a:rPr lang="en-US" sz="2200" b="1">
                <a:solidFill>
                  <a:srgbClr val="34A792"/>
                </a:solidFill>
                <a:effectLst/>
                <a:latin typeface="Calibri" panose="020F0502020204030204" pitchFamily="34" charset="0"/>
                <a:ea typeface="Calibri" panose="020F0502020204030204" pitchFamily="34" charset="0"/>
                <a:cs typeface="Vrinda" panose="020B0502040204020203" pitchFamily="34" charset="0"/>
              </a:rPr>
              <a:t>Return,</a:t>
            </a:r>
            <a:r>
              <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rPr>
              <a:t> </a:t>
            </a:r>
            <a:r>
              <a:rPr lang="en-US" sz="2200">
                <a:solidFill>
                  <a:srgbClr val="262626"/>
                </a:solidFill>
                <a:latin typeface="Calibri" panose="020F0502020204030204" pitchFamily="34" charset="0"/>
                <a:ea typeface="Calibri" panose="020F0502020204030204" pitchFamily="34" charset="0"/>
                <a:cs typeface="Vrinda" panose="020B0502040204020203" pitchFamily="34" charset="0"/>
              </a:rPr>
              <a:t>referring, and</a:t>
            </a:r>
            <a:r>
              <a:rPr lang="en-US" sz="2200">
                <a:effectLst/>
                <a:latin typeface="Calibri" panose="020F0502020204030204" pitchFamily="34" charset="0"/>
                <a:ea typeface="Calibri" panose="020F0502020204030204" pitchFamily="34" charset="0"/>
                <a:cs typeface="Vrinda" panose="020B0502040204020203" pitchFamily="34" charset="0"/>
              </a:rPr>
              <a:t> scheduling an appropriately timed return visit. Ask the client for their preferred method of follow up communication and seek consent to send texts or make phone calls. Offer information on GBV services and referral availability.  </a:t>
            </a:r>
            <a:endParaRPr lang="en-US" sz="2200">
              <a:solidFill>
                <a:srgbClr val="262626"/>
              </a:solidFill>
              <a:effectLst/>
              <a:latin typeface="Calibri" panose="020F0502020204030204" pitchFamily="34" charset="0"/>
              <a:ea typeface="Calibri" panose="020F0502020204030204" pitchFamily="34" charset="0"/>
              <a:cs typeface="Vrinda" panose="020B0502040204020203" pitchFamily="34" charset="0"/>
            </a:endParaRPr>
          </a:p>
        </p:txBody>
      </p:sp>
      <p:pic>
        <p:nvPicPr>
          <p:cNvPr id="15" name="Picture 14">
            <a:extLst>
              <a:ext uri="{FF2B5EF4-FFF2-40B4-BE49-F238E27FC236}">
                <a16:creationId xmlns:a16="http://schemas.microsoft.com/office/drawing/2014/main" id="{75A08272-C545-290B-7F24-999FAA9AA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 y="6350000"/>
            <a:ext cx="12192000" cy="508000"/>
          </a:xfrm>
          <a:prstGeom prst="rect">
            <a:avLst/>
          </a:prstGeom>
        </p:spPr>
      </p:pic>
      <p:sp>
        <p:nvSpPr>
          <p:cNvPr id="16" name="Rectangle 15">
            <a:extLst>
              <a:ext uri="{FF2B5EF4-FFF2-40B4-BE49-F238E27FC236}">
                <a16:creationId xmlns:a16="http://schemas.microsoft.com/office/drawing/2014/main" id="{9DA661EA-431F-1DD7-A6F7-A6E3B1A7E868}"/>
              </a:ext>
            </a:extLst>
          </p:cNvPr>
          <p:cNvSpPr/>
          <p:nvPr/>
        </p:nvSpPr>
        <p:spPr>
          <a:xfrm>
            <a:off x="300227" y="6385513"/>
            <a:ext cx="6316474"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INTEGRATING GBV-RESPONSE INTO FP AND RH SERVICE DELIVERY</a:t>
            </a:r>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90131B87-8560-AE73-0E36-CD1F56DF1E5F}"/>
              </a:ext>
            </a:extLst>
          </p:cNvPr>
          <p:cNvSpPr/>
          <p:nvPr/>
        </p:nvSpPr>
        <p:spPr>
          <a:xfrm>
            <a:off x="8909825" y="6385513"/>
            <a:ext cx="3129776" cy="31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50000"/>
              </a:lnSpc>
            </a:pPr>
            <a:r>
              <a:rPr lang="en-US" sz="1600" b="1">
                <a:solidFill>
                  <a:schemeClr val="bg1"/>
                </a:solidFill>
                <a:effectLst/>
                <a:latin typeface="Calibri" panose="020F0502020204030204" pitchFamily="34" charset="0"/>
                <a:ea typeface="Calibri" panose="020F0502020204030204" pitchFamily="34" charset="0"/>
                <a:cs typeface="Vrinda" panose="020B0502040204020203" pitchFamily="34" charset="0"/>
              </a:rPr>
              <a:t>MODULE 3 | SESSION A | SLIDE </a:t>
            </a:r>
            <a:fld id="{1819B5E2-62F5-454B-8F98-14EBE5490C0F}" type="slidenum">
              <a:rPr lang="en-US" sz="1600" b="1" smtClean="0">
                <a:solidFill>
                  <a:schemeClr val="bg1"/>
                </a:solidFill>
                <a:effectLst/>
                <a:latin typeface="Calibri" panose="020F0502020204030204" pitchFamily="34" charset="0"/>
                <a:ea typeface="Calibri" panose="020F0502020204030204" pitchFamily="34" charset="0"/>
                <a:cs typeface="Vrinda" panose="020B0502040204020203" pitchFamily="34" charset="0"/>
              </a:rPr>
              <a:t>9</a:t>
            </a:fld>
            <a:endParaRPr lang="en-US" sz="800" b="1">
              <a:solidFill>
                <a:schemeClr val="accent2">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603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8ffff2-1260-4201-9805-b54bf7cd9453">
      <Terms xmlns="http://schemas.microsoft.com/office/infopath/2007/PartnerControls"/>
    </lcf76f155ced4ddcb4097134ff3c332f>
    <TaxCatchAll xmlns="4aadfbfa-84a5-4b1e-92fc-17523af8df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B22B5BB9FB624D800D7BC0DFDD0AF5" ma:contentTypeVersion="16" ma:contentTypeDescription="Create a new document." ma:contentTypeScope="" ma:versionID="cab84f8a85386658e8d377f859e0c947">
  <xsd:schema xmlns:xsd="http://www.w3.org/2001/XMLSchema" xmlns:xs="http://www.w3.org/2001/XMLSchema" xmlns:p="http://schemas.microsoft.com/office/2006/metadata/properties" xmlns:ns2="718ffff2-1260-4201-9805-b54bf7cd9453" xmlns:ns3="4aadfbfa-84a5-4b1e-92fc-17523af8df01" targetNamespace="http://schemas.microsoft.com/office/2006/metadata/properties" ma:root="true" ma:fieldsID="c52874bd5da85a60cb2c9e000e1cd6b1" ns2:_="" ns3:_="">
    <xsd:import namespace="718ffff2-1260-4201-9805-b54bf7cd9453"/>
    <xsd:import namespace="4aadfbfa-84a5-4b1e-92fc-17523af8df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ffff2-1260-4201-9805-b54bf7cd9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5423ed-6427-4e2a-bd5a-6d34e2bcb7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adfbfa-84a5-4b1e-92fc-17523af8df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6ba7d8-cbd8-4f94-bde0-c07cb770f5c2}" ma:internalName="TaxCatchAll" ma:showField="CatchAllData" ma:web="4aadfbfa-84a5-4b1e-92fc-17523af8df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5C5582-AABF-4995-8D16-C06BC42B7776}">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4aadfbfa-84a5-4b1e-92fc-17523af8df01"/>
    <ds:schemaRef ds:uri="http://purl.org/dc/elements/1.1/"/>
    <ds:schemaRef ds:uri="718ffff2-1260-4201-9805-b54bf7cd9453"/>
    <ds:schemaRef ds:uri="http://purl.org/dc/dcmitype/"/>
  </ds:schemaRefs>
</ds:datastoreItem>
</file>

<file path=customXml/itemProps2.xml><?xml version="1.0" encoding="utf-8"?>
<ds:datastoreItem xmlns:ds="http://schemas.openxmlformats.org/officeDocument/2006/customXml" ds:itemID="{97E4C895-3498-48A7-9DC2-837C39BEF0B5}">
  <ds:schemaRefs>
    <ds:schemaRef ds:uri="http://schemas.microsoft.com/sharepoint/v3/contenttype/forms"/>
  </ds:schemaRefs>
</ds:datastoreItem>
</file>

<file path=customXml/itemProps3.xml><?xml version="1.0" encoding="utf-8"?>
<ds:datastoreItem xmlns:ds="http://schemas.openxmlformats.org/officeDocument/2006/customXml" ds:itemID="{DBF1798F-AA15-4D2B-82CC-F8FCD21F3C8E}">
  <ds:schemaRefs>
    <ds:schemaRef ds:uri="4aadfbfa-84a5-4b1e-92fc-17523af8df01"/>
    <ds:schemaRef ds:uri="718ffff2-1260-4201-9805-b54bf7cd94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3401</Words>
  <Application>Microsoft Macintosh PowerPoint</Application>
  <PresentationFormat>Widescreen</PresentationFormat>
  <Paragraphs>419</Paragraphs>
  <Slides>42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Symbol</vt:lpstr>
      <vt:lpstr>Wingdings</vt:lpstr>
      <vt:lpstr>Office Theme</vt:lpstr>
      <vt:lpstr>PowerPoint Presentation</vt:lpstr>
      <vt:lpstr>PowerPoint Presentation</vt:lpstr>
      <vt:lpstr>PowerPoint Presentation</vt:lpstr>
      <vt:lpstr>MODULE 3 | SESSION A</vt:lpstr>
      <vt:lpstr>Concept of Counseling</vt:lpstr>
      <vt:lpstr>PowerPoint Presentation</vt:lpstr>
      <vt:lpstr>Counseling with Active Listening</vt:lpstr>
      <vt:lpstr>Counseling with Active Listening</vt:lpstr>
      <vt:lpstr>GATHER Approach in FP Counseling </vt:lpstr>
      <vt:lpstr>IPV/ Reproductive Coercion Considerations in FP Counseling</vt:lpstr>
      <vt:lpstr>PowerPoint Presentation</vt:lpstr>
      <vt:lpstr>PowerPoint Presentation</vt:lpstr>
      <vt:lpstr>Responding to Disclosures</vt:lpstr>
      <vt:lpstr>LIV(ES)  Listen, Inquire, Validate, Enhance safety, and Support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Nazneen Akhter , Consultant</dc:creator>
  <cp:lastModifiedBy>Maren Vespia</cp:lastModifiedBy>
  <cp:revision>3</cp:revision>
  <dcterms:created xsi:type="dcterms:W3CDTF">2021-09-06T06:59:58Z</dcterms:created>
  <dcterms:modified xsi:type="dcterms:W3CDTF">2023-06-07T05:33:02Z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0x010100ECB22B5BB9FB624D800D7BC0DFDD0AF5</vt:lpwstr>
  </property>
  <property fmtid="{D5CDD505-2E9C-101B-9397-08002B2CF9AE}" pid="3" name="MediaServiceImageTags">
    <vt:lpwstr/>
  </property>
</Properties>
</file>